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7" r:id="rId2"/>
    <p:sldId id="256" r:id="rId3"/>
    <p:sldId id="258" r:id="rId4"/>
    <p:sldId id="260" r:id="rId5"/>
    <p:sldId id="282" r:id="rId6"/>
    <p:sldId id="259" r:id="rId7"/>
    <p:sldId id="264" r:id="rId8"/>
    <p:sldId id="285" r:id="rId9"/>
    <p:sldId id="283" r:id="rId10"/>
    <p:sldId id="284" r:id="rId11"/>
    <p:sldId id="263" r:id="rId12"/>
    <p:sldId id="262" r:id="rId13"/>
    <p:sldId id="270" r:id="rId14"/>
    <p:sldId id="269" r:id="rId15"/>
    <p:sldId id="261" r:id="rId16"/>
    <p:sldId id="277" r:id="rId17"/>
    <p:sldId id="275" r:id="rId18"/>
    <p:sldId id="278" r:id="rId19"/>
    <p:sldId id="279" r:id="rId20"/>
    <p:sldId id="273" r:id="rId21"/>
    <p:sldId id="280" r:id="rId22"/>
    <p:sldId id="274"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56">
          <p15:clr>
            <a:srgbClr val="A4A3A4"/>
          </p15:clr>
        </p15:guide>
        <p15:guide id="2" pos="47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BBE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37"/>
    <p:restoredTop sz="94674"/>
  </p:normalViewPr>
  <p:slideViewPr>
    <p:cSldViewPr snapToGrid="0" snapToObjects="1" showGuides="1">
      <p:cViewPr varScale="1">
        <p:scale>
          <a:sx n="124" d="100"/>
          <a:sy n="124" d="100"/>
        </p:scale>
        <p:origin x="1544" y="168"/>
      </p:cViewPr>
      <p:guideLst>
        <p:guide orient="horz" pos="3756"/>
        <p:guide pos="470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7B78BC-A57D-E241-AB1C-ED61FB23CA9A}" type="datetimeFigureOut">
              <a:rPr lang="en-US" smtClean="0"/>
              <a:t>2/28/18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C81CFB-ACED-8840-8630-1BBA8A6E13F4}" type="slidenum">
              <a:rPr lang="en-US" smtClean="0"/>
              <a:t>‹#›</a:t>
            </a:fld>
            <a:endParaRPr lang="en-US"/>
          </a:p>
        </p:txBody>
      </p:sp>
    </p:spTree>
    <p:extLst>
      <p:ext uri="{BB962C8B-B14F-4D97-AF65-F5344CB8AC3E}">
        <p14:creationId xmlns:p14="http://schemas.microsoft.com/office/powerpoint/2010/main" val="1017929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C81CFB-ACED-8840-8630-1BBA8A6E13F4}" type="slidenum">
              <a:rPr lang="en-US" smtClean="0"/>
              <a:t>17</a:t>
            </a:fld>
            <a:endParaRPr lang="en-US"/>
          </a:p>
        </p:txBody>
      </p:sp>
    </p:spTree>
    <p:extLst>
      <p:ext uri="{BB962C8B-B14F-4D97-AF65-F5344CB8AC3E}">
        <p14:creationId xmlns:p14="http://schemas.microsoft.com/office/powerpoint/2010/main" val="2116307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C81CFB-ACED-8840-8630-1BBA8A6E13F4}" type="slidenum">
              <a:rPr lang="en-US" smtClean="0"/>
              <a:t>20</a:t>
            </a:fld>
            <a:endParaRPr lang="en-US"/>
          </a:p>
        </p:txBody>
      </p:sp>
    </p:spTree>
    <p:extLst>
      <p:ext uri="{BB962C8B-B14F-4D97-AF65-F5344CB8AC3E}">
        <p14:creationId xmlns:p14="http://schemas.microsoft.com/office/powerpoint/2010/main" val="1391101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462D5A9-59BD-F349-A261-1C2F84EFD85A}" type="datetimeFigureOut">
              <a:rPr lang="en-US" smtClean="0"/>
              <a:t>2/28/18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608522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62D5A9-59BD-F349-A261-1C2F84EFD85A}" type="datetimeFigureOut">
              <a:rPr lang="en-US" smtClean="0"/>
              <a:t>2/28/18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3577951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62D5A9-59BD-F349-A261-1C2F84EFD85A}" type="datetimeFigureOut">
              <a:rPr lang="en-US" smtClean="0"/>
              <a:t>2/28/18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924320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462D5A9-59BD-F349-A261-1C2F84EFD85A}" type="datetimeFigureOut">
              <a:rPr lang="en-US" smtClean="0"/>
              <a:t>2/28/18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323945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462D5A9-59BD-F349-A261-1C2F84EFD85A}" type="datetimeFigureOut">
              <a:rPr lang="en-US" smtClean="0"/>
              <a:t>2/28/18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429856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462D5A9-59BD-F349-A261-1C2F84EFD85A}" type="datetimeFigureOut">
              <a:rPr lang="en-US" smtClean="0"/>
              <a:t>2/28/18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53611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62D5A9-59BD-F349-A261-1C2F84EFD85A}" type="datetimeFigureOut">
              <a:rPr lang="en-US" smtClean="0"/>
              <a:t>2/28/18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4232887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62D5A9-59BD-F349-A261-1C2F84EFD85A}" type="datetimeFigureOut">
              <a:rPr lang="en-US" smtClean="0"/>
              <a:t>2/28/18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222180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62D5A9-59BD-F349-A261-1C2F84EFD85A}" type="datetimeFigureOut">
              <a:rPr lang="en-US" smtClean="0"/>
              <a:t>2/28/18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3630163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62D5A9-59BD-F349-A261-1C2F84EFD85A}" type="datetimeFigureOut">
              <a:rPr lang="en-US" smtClean="0"/>
              <a:t>2/28/18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895472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62D5A9-59BD-F349-A261-1C2F84EFD85A}" type="datetimeFigureOut">
              <a:rPr lang="en-US" smtClean="0"/>
              <a:t>2/28/18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467211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62D5A9-59BD-F349-A261-1C2F84EFD85A}" type="datetimeFigureOut">
              <a:rPr lang="en-US" smtClean="0"/>
              <a:t>2/28/18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B70CE-973D-CC47-988C-27388D38980C}" type="slidenum">
              <a:rPr lang="en-US" smtClean="0"/>
              <a:t>‹#›</a:t>
            </a:fld>
            <a:endParaRPr lang="en-US"/>
          </a:p>
        </p:txBody>
      </p:sp>
    </p:spTree>
    <p:extLst>
      <p:ext uri="{BB962C8B-B14F-4D97-AF65-F5344CB8AC3E}">
        <p14:creationId xmlns:p14="http://schemas.microsoft.com/office/powerpoint/2010/main" val="1971171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surveymonkey.com/r/PCMS-Awards2018" TargetMode="Externa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hyperlink" Target="mailto:jshansenfamily@gmail.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bit.ly/ISDSTEMposium"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mailto:MeseroleL@issaquah.wednet.edu" TargetMode="Externa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hyperlink" Target="mailto:kekoamichaellwin@gmail.com"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tiff"/><Relationship Id="rId4" Type="http://schemas.openxmlformats.org/officeDocument/2006/relationships/hyperlink" Target="https://www.wastatepta.org/wspta-needs-members-advocate-pta-priorities/"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tiff"/></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5023395"/>
          </a:xfrm>
          <a:prstGeom prst="rect">
            <a:avLst/>
          </a:prstGeom>
          <a:gradFill flip="none" rotWithShape="1">
            <a:gsLst>
              <a:gs pos="19000">
                <a:schemeClr val="tx2">
                  <a:lumMod val="60000"/>
                  <a:lumOff val="40000"/>
                  <a:alpha val="65000"/>
                </a:schemeClr>
              </a:gs>
              <a:gs pos="100000">
                <a:schemeClr val="accent1">
                  <a:tint val="50000"/>
                  <a:shade val="100000"/>
                  <a:satMod val="350000"/>
                </a:schemeClr>
              </a:gs>
              <a:gs pos="92000">
                <a:schemeClr val="bg1">
                  <a:alpha val="65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5113298"/>
            <a:ext cx="9144000" cy="1744702"/>
          </a:xfrm>
          <a:prstGeom prst="rect">
            <a:avLst/>
          </a:prstGeom>
          <a:gradFill flip="none" rotWithShape="1">
            <a:gsLst>
              <a:gs pos="7000">
                <a:schemeClr val="tx2">
                  <a:lumMod val="60000"/>
                  <a:lumOff val="4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PCMS PTSA Logo B&amp;W.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9748" y="5837953"/>
            <a:ext cx="1883664" cy="694944"/>
          </a:xfrm>
          <a:prstGeom prst="rect">
            <a:avLst/>
          </a:prstGeom>
        </p:spPr>
      </p:pic>
      <p:pic>
        <p:nvPicPr>
          <p:cNvPr id="14" name="Picture 13"/>
          <p:cNvPicPr>
            <a:picLocks noChangeAspect="1"/>
          </p:cNvPicPr>
          <p:nvPr/>
        </p:nvPicPr>
        <p:blipFill>
          <a:blip r:embed="rId3"/>
          <a:stretch>
            <a:fillRect/>
          </a:stretch>
        </p:blipFill>
        <p:spPr>
          <a:xfrm>
            <a:off x="359648" y="364580"/>
            <a:ext cx="1208410" cy="1159420"/>
          </a:xfrm>
          <a:prstGeom prst="rect">
            <a:avLst/>
          </a:prstGeom>
        </p:spPr>
      </p:pic>
      <p:sp>
        <p:nvSpPr>
          <p:cNvPr id="2" name="TextBox 1"/>
          <p:cNvSpPr txBox="1"/>
          <p:nvPr/>
        </p:nvSpPr>
        <p:spPr>
          <a:xfrm>
            <a:off x="890341" y="1680642"/>
            <a:ext cx="7397688" cy="2677656"/>
          </a:xfrm>
          <a:prstGeom prst="rect">
            <a:avLst/>
          </a:prstGeom>
          <a:noFill/>
        </p:spPr>
        <p:txBody>
          <a:bodyPr wrap="square" rtlCol="0">
            <a:spAutoFit/>
          </a:bodyPr>
          <a:lstStyle/>
          <a:p>
            <a:pPr algn="ctr"/>
            <a:r>
              <a:rPr lang="en-US" sz="4800" dirty="0">
                <a:latin typeface="Garamond"/>
                <a:cs typeface="Garamond"/>
              </a:rPr>
              <a:t>Pacific Cascade MS PTSA</a:t>
            </a:r>
          </a:p>
          <a:p>
            <a:pPr algn="ctr"/>
            <a:r>
              <a:rPr lang="en-US" sz="4800" dirty="0">
                <a:latin typeface="Garamond"/>
                <a:cs typeface="Garamond"/>
              </a:rPr>
              <a:t>Membership Meeting</a:t>
            </a:r>
          </a:p>
          <a:p>
            <a:pPr algn="ctr"/>
            <a:endParaRPr lang="en-US" sz="3600" dirty="0">
              <a:latin typeface="Garamond"/>
              <a:cs typeface="Garamond"/>
            </a:endParaRPr>
          </a:p>
          <a:p>
            <a:pPr algn="ctr"/>
            <a:r>
              <a:rPr lang="en-US" sz="3600" dirty="0">
                <a:latin typeface="Garamond"/>
                <a:cs typeface="Garamond"/>
              </a:rPr>
              <a:t>January 18, 2018</a:t>
            </a:r>
          </a:p>
        </p:txBody>
      </p:sp>
    </p:spTree>
    <p:extLst>
      <p:ext uri="{BB962C8B-B14F-4D97-AF65-F5344CB8AC3E}">
        <p14:creationId xmlns:p14="http://schemas.microsoft.com/office/powerpoint/2010/main" val="1504646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Agenda</a:t>
            </a:r>
          </a:p>
        </p:txBody>
      </p:sp>
      <p:sp>
        <p:nvSpPr>
          <p:cNvPr id="8" name="TextBox 7"/>
          <p:cNvSpPr txBox="1"/>
          <p:nvPr/>
        </p:nvSpPr>
        <p:spPr>
          <a:xfrm>
            <a:off x="739774" y="1562100"/>
            <a:ext cx="8261351" cy="4339650"/>
          </a:xfrm>
          <a:prstGeom prst="rect">
            <a:avLst/>
          </a:prstGeom>
          <a:noFill/>
        </p:spPr>
        <p:txBody>
          <a:bodyPr wrap="square" rtlCol="0">
            <a:spAutoFit/>
          </a:bodyPr>
          <a:lstStyle/>
          <a:p>
            <a:pPr marL="571500" indent="-571500">
              <a:spcAft>
                <a:spcPts val="600"/>
              </a:spcAft>
              <a:buFont typeface="Arial"/>
              <a:buChar char="•"/>
            </a:pPr>
            <a:r>
              <a:rPr lang="en-US" sz="3200" dirty="0">
                <a:latin typeface="Garamond"/>
                <a:cs typeface="Garamond"/>
              </a:rPr>
              <a:t>Secretary’s Report</a:t>
            </a:r>
          </a:p>
          <a:p>
            <a:pPr marL="571500" indent="-571500">
              <a:spcAft>
                <a:spcPts val="600"/>
              </a:spcAft>
              <a:buFont typeface="Arial"/>
              <a:buChar char="•"/>
            </a:pPr>
            <a:r>
              <a:rPr lang="en-US" sz="3200" dirty="0">
                <a:latin typeface="Garamond"/>
                <a:cs typeface="Garamond"/>
              </a:rPr>
              <a:t>School Leadership Report</a:t>
            </a:r>
          </a:p>
          <a:p>
            <a:pPr marL="571500" indent="-571500">
              <a:buFont typeface="Arial"/>
              <a:buChar char="•"/>
            </a:pPr>
            <a:r>
              <a:rPr lang="en-US" sz="3200" dirty="0">
                <a:latin typeface="Garamond"/>
                <a:cs typeface="Garamond"/>
              </a:rPr>
              <a:t>2018 Levy Presentation: School Board  Member Lisa Callan</a:t>
            </a:r>
          </a:p>
          <a:p>
            <a:pPr marL="571500" indent="-571500">
              <a:buFont typeface="Arial"/>
              <a:buChar char="•"/>
            </a:pPr>
            <a:r>
              <a:rPr lang="en-US" sz="3200" dirty="0">
                <a:latin typeface="Garamond"/>
                <a:cs typeface="Garamond"/>
              </a:rPr>
              <a:t>Levy Endorsement Vote</a:t>
            </a:r>
          </a:p>
          <a:p>
            <a:pPr marL="571500" indent="-571500">
              <a:spcAft>
                <a:spcPts val="600"/>
              </a:spcAft>
              <a:buFont typeface="Arial"/>
              <a:buChar char="•"/>
            </a:pPr>
            <a:r>
              <a:rPr lang="en-US" sz="3200" dirty="0">
                <a:latin typeface="Garamond"/>
                <a:cs typeface="Garamond"/>
              </a:rPr>
              <a:t>Officers’ and Directors’ Reports</a:t>
            </a:r>
          </a:p>
          <a:p>
            <a:pPr marL="571500" indent="-571500">
              <a:spcAft>
                <a:spcPts val="600"/>
              </a:spcAft>
              <a:buFont typeface="Arial"/>
              <a:buChar char="•"/>
            </a:pPr>
            <a:r>
              <a:rPr lang="en-US" sz="3200" dirty="0">
                <a:latin typeface="Garamond"/>
                <a:cs typeface="Garamond"/>
              </a:rPr>
              <a:t>Election of Nominating Committee</a:t>
            </a:r>
          </a:p>
          <a:p>
            <a:pPr marL="571500" indent="-571500">
              <a:spcAft>
                <a:spcPts val="600"/>
              </a:spcAft>
              <a:buFont typeface="Arial"/>
              <a:buChar char="•"/>
            </a:pPr>
            <a:endParaRPr lang="en-US" sz="3200" dirty="0">
              <a:latin typeface="Garamond"/>
              <a:cs typeface="Garamond"/>
            </a:endParaRPr>
          </a:p>
        </p:txBody>
      </p:sp>
    </p:spTree>
    <p:extLst>
      <p:ext uri="{BB962C8B-B14F-4D97-AF65-F5344CB8AC3E}">
        <p14:creationId xmlns:p14="http://schemas.microsoft.com/office/powerpoint/2010/main" val="359385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Secretary’s Report</a:t>
            </a:r>
          </a:p>
        </p:txBody>
      </p:sp>
      <p:sp>
        <p:nvSpPr>
          <p:cNvPr id="8" name="TextBox 7"/>
          <p:cNvSpPr txBox="1"/>
          <p:nvPr/>
        </p:nvSpPr>
        <p:spPr>
          <a:xfrm>
            <a:off x="739774" y="1562100"/>
            <a:ext cx="7182337" cy="4755148"/>
          </a:xfrm>
          <a:prstGeom prst="rect">
            <a:avLst/>
          </a:prstGeom>
          <a:noFill/>
        </p:spPr>
        <p:txBody>
          <a:bodyPr wrap="square" rtlCol="0">
            <a:spAutoFit/>
          </a:bodyPr>
          <a:lstStyle/>
          <a:p>
            <a:pPr marL="571500" indent="-571500">
              <a:buFont typeface="Arial"/>
              <a:buChar char="•"/>
            </a:pPr>
            <a:r>
              <a:rPr lang="en-US" sz="3200" dirty="0">
                <a:latin typeface="Garamond"/>
                <a:cs typeface="Garamond"/>
              </a:rPr>
              <a:t>Approval of minutes from November 16, 2017, membership meeting</a:t>
            </a:r>
          </a:p>
          <a:p>
            <a:pPr marL="571500" indent="-571500">
              <a:buFont typeface="Arial"/>
              <a:buChar char="•"/>
            </a:pPr>
            <a:r>
              <a:rPr lang="en-US" sz="3200" dirty="0">
                <a:latin typeface="Garamond"/>
                <a:cs typeface="Garamond"/>
              </a:rPr>
              <a:t>Awards Committee</a:t>
            </a:r>
          </a:p>
          <a:p>
            <a:pPr marL="1028700" lvl="1" indent="-571500">
              <a:buFont typeface="Arial"/>
              <a:buChar char="•"/>
            </a:pPr>
            <a:r>
              <a:rPr lang="en-US" sz="2300" dirty="0">
                <a:latin typeface="Garamond"/>
                <a:cs typeface="Garamond"/>
              </a:rPr>
              <a:t>Our PTSA gives three types of awards annually:</a:t>
            </a:r>
          </a:p>
          <a:p>
            <a:pPr marL="1485900" lvl="2" indent="-571500">
              <a:buFont typeface="Arial"/>
              <a:buChar char="•"/>
            </a:pPr>
            <a:r>
              <a:rPr lang="en-US" sz="2300" dirty="0">
                <a:latin typeface="Garamond"/>
                <a:cs typeface="Garamond"/>
              </a:rPr>
              <a:t>Golden Acorn (outstanding volunteer)</a:t>
            </a:r>
          </a:p>
          <a:p>
            <a:pPr marL="1485900" lvl="2" indent="-571500">
              <a:buFont typeface="Arial"/>
              <a:buChar char="•"/>
            </a:pPr>
            <a:r>
              <a:rPr lang="en-US" sz="2300" dirty="0">
                <a:latin typeface="Garamond"/>
                <a:cs typeface="Garamond"/>
              </a:rPr>
              <a:t>Outstanding Advocate</a:t>
            </a:r>
          </a:p>
          <a:p>
            <a:pPr marL="1485900" lvl="2" indent="-571500">
              <a:buFont typeface="Arial"/>
              <a:buChar char="•"/>
            </a:pPr>
            <a:r>
              <a:rPr lang="en-US" sz="2300" dirty="0">
                <a:latin typeface="Garamond"/>
                <a:cs typeface="Garamond"/>
              </a:rPr>
              <a:t>Outstanding Educator</a:t>
            </a:r>
          </a:p>
          <a:p>
            <a:pPr marL="1028700" lvl="1" indent="-571500">
              <a:buFont typeface="Arial"/>
              <a:buChar char="•"/>
            </a:pPr>
            <a:r>
              <a:rPr lang="en-US" sz="2300" dirty="0">
                <a:latin typeface="Garamond"/>
                <a:cs typeface="Garamond"/>
              </a:rPr>
              <a:t>Submit nominations online by Friday, March 2</a:t>
            </a:r>
            <a:r>
              <a:rPr lang="en-US" sz="2300" baseline="30000" dirty="0">
                <a:latin typeface="Garamond"/>
                <a:cs typeface="Garamond"/>
              </a:rPr>
              <a:t>,</a:t>
            </a:r>
            <a:r>
              <a:rPr lang="en-US" sz="2300" dirty="0">
                <a:latin typeface="Garamond"/>
                <a:cs typeface="Garamond"/>
              </a:rPr>
              <a:t> at: </a:t>
            </a:r>
            <a:r>
              <a:rPr lang="en-US" sz="2300" dirty="0">
                <a:latin typeface="Garamond"/>
                <a:cs typeface="Garamond"/>
                <a:hlinkClick r:id="rId3"/>
              </a:rPr>
              <a:t>https://www.surveymonkey.com/r/PCMS-Awards2018</a:t>
            </a:r>
            <a:endParaRPr lang="en-US" sz="2300" dirty="0">
              <a:latin typeface="Garamond"/>
              <a:cs typeface="Garamond"/>
            </a:endParaRPr>
          </a:p>
          <a:p>
            <a:pPr marL="1028700" lvl="1" indent="-571500">
              <a:buFont typeface="Arial"/>
              <a:buChar char="•"/>
            </a:pPr>
            <a:r>
              <a:rPr lang="en-US" sz="2300" dirty="0">
                <a:latin typeface="Garamond"/>
                <a:cs typeface="Garamond"/>
              </a:rPr>
              <a:t>If you’d like to join the Awards Committee, please email Susan Hansen at: </a:t>
            </a:r>
            <a:r>
              <a:rPr lang="en-US" sz="2300" dirty="0">
                <a:latin typeface="Garamond"/>
                <a:cs typeface="Garamond"/>
                <a:hlinkClick r:id="rId4"/>
              </a:rPr>
              <a:t>jshansenfamily@gmail.com</a:t>
            </a:r>
            <a:endParaRPr lang="en-US" sz="2300" dirty="0">
              <a:latin typeface="Garamond"/>
              <a:cs typeface="Garamond"/>
            </a:endParaRPr>
          </a:p>
        </p:txBody>
      </p:sp>
    </p:spTree>
    <p:extLst>
      <p:ext uri="{BB962C8B-B14F-4D97-AF65-F5344CB8AC3E}">
        <p14:creationId xmlns:p14="http://schemas.microsoft.com/office/powerpoint/2010/main" val="4086785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62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07886"/>
          </a:xfrm>
          <a:prstGeom prst="rect">
            <a:avLst/>
          </a:prstGeom>
          <a:noFill/>
        </p:spPr>
        <p:txBody>
          <a:bodyPr wrap="square" rtlCol="0">
            <a:spAutoFit/>
          </a:bodyPr>
          <a:lstStyle/>
          <a:p>
            <a:r>
              <a:rPr lang="en-US" sz="4000" b="1" dirty="0">
                <a:latin typeface="Garamond"/>
                <a:cs typeface="Garamond"/>
              </a:rPr>
              <a:t>School Leadership Report</a:t>
            </a:r>
          </a:p>
        </p:txBody>
      </p:sp>
      <p:sp>
        <p:nvSpPr>
          <p:cNvPr id="8" name="TextBox 7"/>
          <p:cNvSpPr txBox="1"/>
          <p:nvPr/>
        </p:nvSpPr>
        <p:spPr>
          <a:xfrm>
            <a:off x="739774" y="1562100"/>
            <a:ext cx="8261351" cy="646331"/>
          </a:xfrm>
          <a:prstGeom prst="rect">
            <a:avLst/>
          </a:prstGeom>
          <a:noFill/>
        </p:spPr>
        <p:txBody>
          <a:bodyPr wrap="square" rtlCol="0">
            <a:spAutoFit/>
          </a:bodyPr>
          <a:lstStyle/>
          <a:p>
            <a:r>
              <a:rPr lang="en-US" sz="3600" dirty="0">
                <a:latin typeface="Garamond"/>
                <a:cs typeface="Garamond"/>
              </a:rPr>
              <a:t>Report from Principal Dana Bailey</a:t>
            </a:r>
          </a:p>
        </p:txBody>
      </p:sp>
      <p:pic>
        <p:nvPicPr>
          <p:cNvPr id="2" name="Picture 1"/>
          <p:cNvPicPr>
            <a:picLocks noChangeAspect="1"/>
          </p:cNvPicPr>
          <p:nvPr/>
        </p:nvPicPr>
        <p:blipFill>
          <a:blip r:embed="rId3"/>
          <a:stretch>
            <a:fillRect/>
          </a:stretch>
        </p:blipFill>
        <p:spPr>
          <a:xfrm>
            <a:off x="3314700" y="3108548"/>
            <a:ext cx="2641600" cy="2540000"/>
          </a:xfrm>
          <a:prstGeom prst="rect">
            <a:avLst/>
          </a:prstGeom>
        </p:spPr>
      </p:pic>
    </p:spTree>
    <p:extLst>
      <p:ext uri="{BB962C8B-B14F-4D97-AF65-F5344CB8AC3E}">
        <p14:creationId xmlns:p14="http://schemas.microsoft.com/office/powerpoint/2010/main" val="2139860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62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07886"/>
          </a:xfrm>
          <a:prstGeom prst="rect">
            <a:avLst/>
          </a:prstGeom>
          <a:noFill/>
        </p:spPr>
        <p:txBody>
          <a:bodyPr wrap="square" rtlCol="0">
            <a:spAutoFit/>
          </a:bodyPr>
          <a:lstStyle/>
          <a:p>
            <a:r>
              <a:rPr lang="en-US" sz="4000" b="1" dirty="0">
                <a:latin typeface="Garamond"/>
                <a:cs typeface="Garamond"/>
              </a:rPr>
              <a:t>2018 Levy Presentation</a:t>
            </a:r>
          </a:p>
        </p:txBody>
      </p:sp>
      <p:sp>
        <p:nvSpPr>
          <p:cNvPr id="8" name="TextBox 7"/>
          <p:cNvSpPr txBox="1"/>
          <p:nvPr/>
        </p:nvSpPr>
        <p:spPr>
          <a:xfrm>
            <a:off x="739774" y="1562100"/>
            <a:ext cx="8261351" cy="646331"/>
          </a:xfrm>
          <a:prstGeom prst="rect">
            <a:avLst/>
          </a:prstGeom>
          <a:noFill/>
        </p:spPr>
        <p:txBody>
          <a:bodyPr wrap="square" rtlCol="0">
            <a:spAutoFit/>
          </a:bodyPr>
          <a:lstStyle/>
          <a:p>
            <a:r>
              <a:rPr lang="en-US" sz="3600" dirty="0">
                <a:latin typeface="Garamond"/>
                <a:cs typeface="Garamond"/>
              </a:rPr>
              <a:t>ISD School Board Member Lisa Callan</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038068"/>
            <a:ext cx="5629147" cy="2372909"/>
          </a:xfrm>
          <a:prstGeom prst="rect">
            <a:avLst/>
          </a:prstGeom>
        </p:spPr>
      </p:pic>
    </p:spTree>
    <p:extLst>
      <p:ext uri="{BB962C8B-B14F-4D97-AF65-F5344CB8AC3E}">
        <p14:creationId xmlns:p14="http://schemas.microsoft.com/office/powerpoint/2010/main" val="1986115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774"/>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Levy Endorsement</a:t>
            </a:r>
          </a:p>
        </p:txBody>
      </p:sp>
      <p:sp>
        <p:nvSpPr>
          <p:cNvPr id="8" name="TextBox 7"/>
          <p:cNvSpPr txBox="1"/>
          <p:nvPr/>
        </p:nvSpPr>
        <p:spPr>
          <a:xfrm>
            <a:off x="739774" y="1592923"/>
            <a:ext cx="7848585" cy="5016758"/>
          </a:xfrm>
          <a:prstGeom prst="rect">
            <a:avLst/>
          </a:prstGeom>
          <a:noFill/>
        </p:spPr>
        <p:txBody>
          <a:bodyPr wrap="square" rtlCol="0">
            <a:spAutoFit/>
          </a:bodyPr>
          <a:lstStyle/>
          <a:p>
            <a:pPr>
              <a:spcAft>
                <a:spcPts val="600"/>
              </a:spcAft>
            </a:pPr>
            <a:r>
              <a:rPr lang="en-US" sz="2800" dirty="0">
                <a:latin typeface="Garamond"/>
                <a:cs typeface="Garamond"/>
              </a:rPr>
              <a:t>We have three renewal levies that will be on the February 13, 2018, ballot. </a:t>
            </a:r>
          </a:p>
          <a:p>
            <a:pPr marL="342900" indent="-342900">
              <a:spcAft>
                <a:spcPts val="600"/>
              </a:spcAft>
              <a:buFont typeface="+mj-lt"/>
              <a:buAutoNum type="arabicPeriod"/>
            </a:pPr>
            <a:r>
              <a:rPr lang="en-US" sz="2000" dirty="0">
                <a:latin typeface="Garamond"/>
                <a:cs typeface="Garamond"/>
              </a:rPr>
              <a:t>A two-year Educational Programs and Operations (EP&amp;O) Levy (formerly M&amp;O Levy) in the amount of of $36,300,000 in 2018 for collection in 2019; in the amount of 44,900,000 in 2019 for collection in 2020.</a:t>
            </a:r>
          </a:p>
          <a:p>
            <a:pPr marL="342900" indent="-342900">
              <a:spcAft>
                <a:spcPts val="600"/>
              </a:spcAft>
              <a:buAutoNum type="arabicPeriod"/>
            </a:pPr>
            <a:r>
              <a:rPr lang="en-US" sz="2000" dirty="0">
                <a:latin typeface="Garamond"/>
                <a:cs typeface="Garamond"/>
              </a:rPr>
              <a:t>A one-year School Bus Levy in the amount of $2,000,000.00 in 2019.</a:t>
            </a:r>
          </a:p>
          <a:p>
            <a:pPr marL="342900" indent="-342900">
              <a:spcAft>
                <a:spcPts val="600"/>
              </a:spcAft>
              <a:buAutoNum type="arabicPeriod"/>
            </a:pPr>
            <a:r>
              <a:rPr lang="en-US" sz="2000" dirty="0">
                <a:latin typeface="Garamond"/>
                <a:cs typeface="Garamond"/>
              </a:rPr>
              <a:t>A four-year Capital Levy (with educational technology and critical repairs components in the amount of 26,571,000 in 2019; 16,775,000 in 2020; 17,170,000 in 2021; and 18,000,000 in 2022.</a:t>
            </a:r>
          </a:p>
          <a:p>
            <a:pPr>
              <a:spcAft>
                <a:spcPts val="600"/>
              </a:spcAft>
            </a:pPr>
            <a:r>
              <a:rPr lang="en-US" sz="2800" dirty="0">
                <a:latin typeface="Garamond"/>
                <a:cs typeface="Garamond"/>
              </a:rPr>
              <a:t>In order for our PTSA to advocate for a “yes” vote for these three replacement levies, we need to have an endorsement vote.</a:t>
            </a:r>
          </a:p>
        </p:txBody>
      </p:sp>
    </p:spTree>
    <p:extLst>
      <p:ext uri="{BB962C8B-B14F-4D97-AF65-F5344CB8AC3E}">
        <p14:creationId xmlns:p14="http://schemas.microsoft.com/office/powerpoint/2010/main" val="391077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911"/>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07886"/>
          </a:xfrm>
          <a:prstGeom prst="rect">
            <a:avLst/>
          </a:prstGeom>
          <a:noFill/>
        </p:spPr>
        <p:txBody>
          <a:bodyPr wrap="square" rtlCol="0">
            <a:spAutoFit/>
          </a:bodyPr>
          <a:lstStyle/>
          <a:p>
            <a:r>
              <a:rPr lang="en-US" sz="4000" b="1" dirty="0">
                <a:latin typeface="Garamond"/>
                <a:cs typeface="Garamond"/>
              </a:rPr>
              <a:t>Nominating Committee</a:t>
            </a:r>
          </a:p>
        </p:txBody>
      </p:sp>
      <p:sp>
        <p:nvSpPr>
          <p:cNvPr id="8" name="TextBox 7"/>
          <p:cNvSpPr txBox="1"/>
          <p:nvPr/>
        </p:nvSpPr>
        <p:spPr>
          <a:xfrm>
            <a:off x="739774" y="1562100"/>
            <a:ext cx="8261351" cy="4385816"/>
          </a:xfrm>
          <a:prstGeom prst="rect">
            <a:avLst/>
          </a:prstGeom>
          <a:noFill/>
        </p:spPr>
        <p:txBody>
          <a:bodyPr wrap="square" rtlCol="0">
            <a:spAutoFit/>
          </a:bodyPr>
          <a:lstStyle/>
          <a:p>
            <a:pPr>
              <a:spcAft>
                <a:spcPts val="1200"/>
              </a:spcAft>
            </a:pPr>
            <a:r>
              <a:rPr lang="en-US" sz="2400" dirty="0">
                <a:latin typeface="Garamond"/>
                <a:cs typeface="Garamond"/>
              </a:rPr>
              <a:t>Article 5, Section 5 of the WSPTA Uniform Bylaws requires the formation of a Nominating Committee.</a:t>
            </a:r>
          </a:p>
          <a:p>
            <a:pPr marL="342900" indent="-342900">
              <a:spcAft>
                <a:spcPts val="600"/>
              </a:spcAft>
              <a:buFont typeface="Arial" charset="0"/>
              <a:buChar char="•"/>
            </a:pPr>
            <a:r>
              <a:rPr lang="en-US" sz="2400" dirty="0">
                <a:latin typeface="Garamond"/>
                <a:cs typeface="Garamond"/>
              </a:rPr>
              <a:t>The Committee shall submit to membership a signed, written report at least 15 days prior to the next BOD election of the name(s) of one or more candidates for each office to be filled.</a:t>
            </a:r>
          </a:p>
          <a:p>
            <a:pPr marL="342900" indent="-342900">
              <a:buFont typeface="Arial" charset="0"/>
              <a:buChar char="•"/>
            </a:pPr>
            <a:r>
              <a:rPr lang="en-US" sz="2400" dirty="0">
                <a:latin typeface="Garamond"/>
                <a:cs typeface="Garamond"/>
              </a:rPr>
              <a:t>Qualifications for Candidates</a:t>
            </a:r>
          </a:p>
          <a:p>
            <a:pPr marL="800100" lvl="1" indent="-342900">
              <a:buFont typeface="Arial" charset="0"/>
              <a:buChar char="•"/>
            </a:pPr>
            <a:r>
              <a:rPr lang="en-US" sz="2000" dirty="0">
                <a:latin typeface="Garamond"/>
                <a:cs typeface="Garamond"/>
              </a:rPr>
              <a:t>Committee shall consist of three members elected at a Membership Meeting.</a:t>
            </a:r>
          </a:p>
          <a:p>
            <a:pPr marL="800100" lvl="1" indent="-342900">
              <a:buFont typeface="Arial" charset="0"/>
              <a:buChar char="•"/>
            </a:pPr>
            <a:r>
              <a:rPr lang="en-US" sz="2000" dirty="0">
                <a:latin typeface="Garamond"/>
                <a:cs typeface="Garamond"/>
              </a:rPr>
              <a:t>Members shall have been members in good standing of a local PTA for at least 30 days preceding their election.</a:t>
            </a:r>
          </a:p>
          <a:p>
            <a:pPr marL="800100" lvl="1" indent="-342900">
              <a:buFont typeface="Arial" charset="0"/>
              <a:buChar char="•"/>
            </a:pPr>
            <a:r>
              <a:rPr lang="en-US" sz="2000" dirty="0">
                <a:latin typeface="Garamond"/>
                <a:cs typeface="Garamond"/>
              </a:rPr>
              <a:t>No person shall be eligible to serve more than two consecutive terms.</a:t>
            </a:r>
          </a:p>
          <a:p>
            <a:pPr marL="800100" lvl="1" indent="-342900">
              <a:buFont typeface="Arial" charset="0"/>
              <a:buChar char="•"/>
            </a:pPr>
            <a:r>
              <a:rPr lang="en-US" sz="2000" dirty="0">
                <a:latin typeface="Garamond"/>
                <a:cs typeface="Garamond"/>
              </a:rPr>
              <a:t>Neither the president nor the school principal is eligible to serve.</a:t>
            </a:r>
          </a:p>
        </p:txBody>
      </p:sp>
    </p:spTree>
    <p:extLst>
      <p:ext uri="{BB962C8B-B14F-4D97-AF65-F5344CB8AC3E}">
        <p14:creationId xmlns:p14="http://schemas.microsoft.com/office/powerpoint/2010/main" val="4205692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911"/>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07886"/>
          </a:xfrm>
          <a:prstGeom prst="rect">
            <a:avLst/>
          </a:prstGeom>
          <a:noFill/>
        </p:spPr>
        <p:txBody>
          <a:bodyPr wrap="square" rtlCol="0">
            <a:spAutoFit/>
          </a:bodyPr>
          <a:lstStyle/>
          <a:p>
            <a:r>
              <a:rPr lang="en-US" sz="4000" b="1" dirty="0">
                <a:latin typeface="Garamond"/>
                <a:cs typeface="Garamond"/>
              </a:rPr>
              <a:t>Nominating Committee</a:t>
            </a:r>
          </a:p>
        </p:txBody>
      </p:sp>
      <p:sp>
        <p:nvSpPr>
          <p:cNvPr id="8" name="TextBox 7"/>
          <p:cNvSpPr txBox="1"/>
          <p:nvPr/>
        </p:nvSpPr>
        <p:spPr>
          <a:xfrm>
            <a:off x="739774" y="1562100"/>
            <a:ext cx="8261351" cy="2769989"/>
          </a:xfrm>
          <a:prstGeom prst="rect">
            <a:avLst/>
          </a:prstGeom>
          <a:noFill/>
        </p:spPr>
        <p:txBody>
          <a:bodyPr wrap="square" rtlCol="0">
            <a:spAutoFit/>
          </a:bodyPr>
          <a:lstStyle/>
          <a:p>
            <a:pPr>
              <a:spcAft>
                <a:spcPts val="1200"/>
              </a:spcAft>
            </a:pPr>
            <a:r>
              <a:rPr lang="en-US" sz="3600" b="1" dirty="0">
                <a:latin typeface="Garamond"/>
                <a:cs typeface="Garamond"/>
              </a:rPr>
              <a:t>Call for nominations:</a:t>
            </a:r>
          </a:p>
          <a:p>
            <a:pPr>
              <a:spcAft>
                <a:spcPts val="1200"/>
              </a:spcAft>
            </a:pPr>
            <a:r>
              <a:rPr lang="en-US" sz="3600" b="1" dirty="0">
                <a:latin typeface="Garamond"/>
                <a:cs typeface="Garamond"/>
              </a:rPr>
              <a:t>1.</a:t>
            </a:r>
          </a:p>
          <a:p>
            <a:pPr>
              <a:spcAft>
                <a:spcPts val="1200"/>
              </a:spcAft>
            </a:pPr>
            <a:r>
              <a:rPr lang="en-US" sz="3600" b="1" dirty="0">
                <a:latin typeface="Garamond"/>
                <a:cs typeface="Garamond"/>
              </a:rPr>
              <a:t>2.</a:t>
            </a:r>
          </a:p>
          <a:p>
            <a:pPr>
              <a:spcAft>
                <a:spcPts val="1200"/>
              </a:spcAft>
            </a:pPr>
            <a:r>
              <a:rPr lang="en-US" sz="3600" b="1" dirty="0">
                <a:latin typeface="Garamond"/>
                <a:cs typeface="Garamond"/>
              </a:rPr>
              <a:t>3.</a:t>
            </a:r>
          </a:p>
        </p:txBody>
      </p:sp>
    </p:spTree>
    <p:extLst>
      <p:ext uri="{BB962C8B-B14F-4D97-AF65-F5344CB8AC3E}">
        <p14:creationId xmlns:p14="http://schemas.microsoft.com/office/powerpoint/2010/main" val="30963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Presidents’ Report</a:t>
            </a:r>
          </a:p>
        </p:txBody>
      </p:sp>
      <p:sp>
        <p:nvSpPr>
          <p:cNvPr id="8" name="TextBox 7"/>
          <p:cNvSpPr txBox="1"/>
          <p:nvPr/>
        </p:nvSpPr>
        <p:spPr>
          <a:xfrm>
            <a:off x="739774" y="1562100"/>
            <a:ext cx="7848585" cy="5232202"/>
          </a:xfrm>
          <a:prstGeom prst="rect">
            <a:avLst/>
          </a:prstGeom>
          <a:noFill/>
        </p:spPr>
        <p:txBody>
          <a:bodyPr wrap="square" rtlCol="0">
            <a:spAutoFit/>
          </a:bodyPr>
          <a:lstStyle/>
          <a:p>
            <a:pPr marL="571500" indent="-571500">
              <a:spcAft>
                <a:spcPts val="600"/>
              </a:spcAft>
              <a:buFont typeface="Arial"/>
              <a:buChar char="•"/>
            </a:pPr>
            <a:r>
              <a:rPr lang="en-US" sz="3600" dirty="0">
                <a:latin typeface="Garamond"/>
                <a:cs typeface="Garamond"/>
              </a:rPr>
              <a:t>Open Positions: Director of Programs, Staff Appreciation Week Chair, 8</a:t>
            </a:r>
            <a:r>
              <a:rPr lang="en-US" sz="3600" baseline="30000" dirty="0">
                <a:latin typeface="Garamond"/>
                <a:cs typeface="Garamond"/>
              </a:rPr>
              <a:t>th</a:t>
            </a:r>
            <a:r>
              <a:rPr lang="en-US" sz="3600" dirty="0">
                <a:latin typeface="Garamond"/>
                <a:cs typeface="Garamond"/>
              </a:rPr>
              <a:t> Grade Party Chair </a:t>
            </a:r>
          </a:p>
          <a:p>
            <a:pPr marL="571500" indent="-571500">
              <a:spcAft>
                <a:spcPts val="600"/>
              </a:spcAft>
              <a:buFont typeface="Arial"/>
              <a:buChar char="•"/>
            </a:pPr>
            <a:r>
              <a:rPr lang="en-US" sz="3600" dirty="0" err="1">
                <a:latin typeface="Garamond"/>
                <a:cs typeface="Garamond"/>
              </a:rPr>
              <a:t>STEMposium</a:t>
            </a:r>
            <a:r>
              <a:rPr lang="en-US" sz="3600" dirty="0">
                <a:latin typeface="Garamond"/>
                <a:cs typeface="Garamond"/>
              </a:rPr>
              <a:t>, February 15, 2018, at Issaquah HS, 6:00-8:00pm, more information at: </a:t>
            </a:r>
            <a:r>
              <a:rPr lang="en-US" sz="3600" dirty="0">
                <a:latin typeface="Garamond"/>
                <a:cs typeface="Garamond"/>
                <a:hlinkClick r:id="rId3"/>
              </a:rPr>
              <a:t>http://bit.ly/ISDSTEMposium</a:t>
            </a:r>
            <a:r>
              <a:rPr lang="en-US" sz="3600" dirty="0">
                <a:latin typeface="Garamond"/>
                <a:cs typeface="Garamond"/>
              </a:rPr>
              <a:t> </a:t>
            </a:r>
          </a:p>
          <a:p>
            <a:pPr marL="571500" indent="-571500">
              <a:spcAft>
                <a:spcPts val="600"/>
              </a:spcAft>
              <a:buFont typeface="Arial"/>
              <a:buChar char="•"/>
            </a:pPr>
            <a:r>
              <a:rPr lang="en-US" sz="3600" dirty="0">
                <a:latin typeface="Garamond"/>
                <a:cs typeface="Garamond"/>
              </a:rPr>
              <a:t>Nourish Every Mind Luncheon </a:t>
            </a:r>
            <a:r>
              <a:rPr lang="mr-IN" sz="3600" dirty="0">
                <a:latin typeface="Garamond"/>
                <a:cs typeface="Garamond"/>
              </a:rPr>
              <a:t>–</a:t>
            </a:r>
            <a:r>
              <a:rPr lang="en-US" sz="3600" dirty="0">
                <a:latin typeface="Garamond"/>
                <a:cs typeface="Garamond"/>
              </a:rPr>
              <a:t> May 10, 2018</a:t>
            </a:r>
          </a:p>
        </p:txBody>
      </p:sp>
    </p:spTree>
    <p:extLst>
      <p:ext uri="{BB962C8B-B14F-4D97-AF65-F5344CB8AC3E}">
        <p14:creationId xmlns:p14="http://schemas.microsoft.com/office/powerpoint/2010/main" val="1739515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911"/>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Treasurer’s Report</a:t>
            </a:r>
          </a:p>
        </p:txBody>
      </p:sp>
      <p:sp>
        <p:nvSpPr>
          <p:cNvPr id="8" name="TextBox 7"/>
          <p:cNvSpPr txBox="1"/>
          <p:nvPr/>
        </p:nvSpPr>
        <p:spPr>
          <a:xfrm>
            <a:off x="739774" y="1562100"/>
            <a:ext cx="8261351" cy="3108543"/>
          </a:xfrm>
          <a:prstGeom prst="rect">
            <a:avLst/>
          </a:prstGeom>
          <a:noFill/>
        </p:spPr>
        <p:txBody>
          <a:bodyPr wrap="square" rtlCol="0">
            <a:spAutoFit/>
          </a:bodyPr>
          <a:lstStyle/>
          <a:p>
            <a:r>
              <a:rPr lang="en-US" sz="2800" b="1" dirty="0">
                <a:latin typeface="Garamond"/>
                <a:cs typeface="Garamond"/>
              </a:rPr>
              <a:t>November/December Highlights:</a:t>
            </a:r>
          </a:p>
          <a:p>
            <a:pPr marL="342900" indent="-342900">
              <a:buFont typeface="Arial"/>
              <a:buChar char="•"/>
            </a:pPr>
            <a:r>
              <a:rPr lang="en-US" sz="2800" dirty="0">
                <a:latin typeface="Garamond"/>
                <a:cs typeface="Garamond"/>
              </a:rPr>
              <a:t>All income and expenses as expected and within budget</a:t>
            </a:r>
          </a:p>
          <a:p>
            <a:pPr marL="342900" indent="-342900">
              <a:buFont typeface="Arial"/>
              <a:buChar char="•"/>
            </a:pPr>
            <a:r>
              <a:rPr lang="en-US" sz="2800" dirty="0">
                <a:latin typeface="Garamond"/>
                <a:cs typeface="Garamond"/>
              </a:rPr>
              <a:t>Income primarily from Corporate Matching</a:t>
            </a:r>
          </a:p>
          <a:p>
            <a:pPr marL="342900" indent="-342900">
              <a:buFont typeface="Arial"/>
              <a:buChar char="•"/>
            </a:pPr>
            <a:r>
              <a:rPr lang="en-US" sz="2800" dirty="0">
                <a:latin typeface="Garamond"/>
                <a:cs typeface="Garamond"/>
              </a:rPr>
              <a:t>Expenses paid include:</a:t>
            </a:r>
          </a:p>
          <a:p>
            <a:pPr marL="800100" lvl="1" indent="-342900">
              <a:buFont typeface="Arial"/>
              <a:buChar char="•"/>
            </a:pPr>
            <a:r>
              <a:rPr lang="en-US" sz="2800" dirty="0">
                <a:latin typeface="Garamond"/>
                <a:cs typeface="Garamond"/>
              </a:rPr>
              <a:t>Book Fair</a:t>
            </a:r>
          </a:p>
          <a:p>
            <a:pPr marL="800100" lvl="1" indent="-342900">
              <a:buFont typeface="Arial"/>
              <a:buChar char="•"/>
            </a:pPr>
            <a:r>
              <a:rPr lang="en-US" sz="2800" dirty="0">
                <a:latin typeface="Garamond"/>
                <a:cs typeface="Garamond"/>
              </a:rPr>
              <a:t>Fall Enrichment Grants</a:t>
            </a:r>
          </a:p>
          <a:p>
            <a:pPr marL="800100" lvl="1" indent="-342900">
              <a:buFont typeface="Arial"/>
              <a:buChar char="•"/>
            </a:pPr>
            <a:r>
              <a:rPr lang="en-US" sz="2800" dirty="0">
                <a:latin typeface="Garamond"/>
                <a:cs typeface="Garamond"/>
              </a:rPr>
              <a:t>Membership Fees</a:t>
            </a:r>
          </a:p>
        </p:txBody>
      </p:sp>
    </p:spTree>
    <p:extLst>
      <p:ext uri="{BB962C8B-B14F-4D97-AF65-F5344CB8AC3E}">
        <p14:creationId xmlns:p14="http://schemas.microsoft.com/office/powerpoint/2010/main" val="986874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Treasurer’s Report</a:t>
            </a:r>
          </a:p>
        </p:txBody>
      </p:sp>
      <p:sp>
        <p:nvSpPr>
          <p:cNvPr id="8" name="TextBox 7"/>
          <p:cNvSpPr txBox="1"/>
          <p:nvPr/>
        </p:nvSpPr>
        <p:spPr>
          <a:xfrm>
            <a:off x="739774" y="1510730"/>
            <a:ext cx="7369719" cy="5078313"/>
          </a:xfrm>
          <a:prstGeom prst="rect">
            <a:avLst/>
          </a:prstGeom>
          <a:noFill/>
        </p:spPr>
        <p:txBody>
          <a:bodyPr wrap="square" rtlCol="0">
            <a:spAutoFit/>
          </a:bodyPr>
          <a:lstStyle/>
          <a:p>
            <a:pPr marL="571500" indent="-571500">
              <a:buFont typeface="Arial"/>
              <a:buChar char="•"/>
            </a:pPr>
            <a:r>
              <a:rPr lang="en-US" sz="2800" dirty="0">
                <a:latin typeface="Garamond"/>
                <a:cs typeface="Garamond"/>
              </a:rPr>
              <a:t>Mid-Year Financial Review completed on January 12, 2017</a:t>
            </a:r>
          </a:p>
          <a:p>
            <a:pPr marL="1485900" lvl="2" indent="-571500">
              <a:buFont typeface="Arial"/>
              <a:buChar char="•"/>
            </a:pPr>
            <a:r>
              <a:rPr lang="en-US" sz="2000" dirty="0">
                <a:latin typeface="Garamond"/>
                <a:cs typeface="Garamond"/>
              </a:rPr>
              <a:t>No issues found</a:t>
            </a:r>
          </a:p>
          <a:p>
            <a:pPr marL="1485900" lvl="2" indent="-571500">
              <a:buFont typeface="Arial"/>
              <a:buChar char="•"/>
            </a:pPr>
            <a:r>
              <a:rPr lang="en-US" sz="2000" dirty="0">
                <a:latin typeface="Garamond"/>
                <a:cs typeface="Garamond"/>
              </a:rPr>
              <a:t>Recommend increasing documentation re: on-line log-ins and passwords</a:t>
            </a:r>
          </a:p>
          <a:p>
            <a:pPr marL="1485900" lvl="2" indent="-571500">
              <a:buFont typeface="Arial"/>
              <a:buChar char="•"/>
            </a:pPr>
            <a:r>
              <a:rPr lang="en-US" sz="2000" dirty="0">
                <a:latin typeface="Garamond"/>
                <a:cs typeface="Garamond"/>
              </a:rPr>
              <a:t>Thank you to Michelle Cash, Cheryl </a:t>
            </a:r>
            <a:r>
              <a:rPr lang="en-US" sz="2000" dirty="0" err="1">
                <a:latin typeface="Garamond"/>
                <a:cs typeface="Garamond"/>
              </a:rPr>
              <a:t>Furey</a:t>
            </a:r>
            <a:r>
              <a:rPr lang="en-US" sz="2000" dirty="0">
                <a:latin typeface="Garamond"/>
                <a:cs typeface="Garamond"/>
              </a:rPr>
              <a:t>, and Tracie Kinsley for completing the review</a:t>
            </a:r>
          </a:p>
          <a:p>
            <a:pPr marL="571500" indent="-571500">
              <a:buFont typeface="Arial"/>
              <a:buChar char="•"/>
            </a:pPr>
            <a:r>
              <a:rPr lang="en-US" sz="2800" dirty="0">
                <a:latin typeface="Garamond"/>
                <a:cs typeface="Garamond"/>
              </a:rPr>
              <a:t>Bank statements have been opened and reviewed by a non-signer on the account</a:t>
            </a:r>
          </a:p>
          <a:p>
            <a:pPr marL="571500" indent="-571500">
              <a:buFont typeface="Arial"/>
              <a:buChar char="•"/>
            </a:pPr>
            <a:r>
              <a:rPr lang="en-US" sz="2800" dirty="0">
                <a:latin typeface="Garamond"/>
                <a:cs typeface="Garamond"/>
              </a:rPr>
              <a:t>AIM Insurance renewed and paid on November 17, 2017</a:t>
            </a:r>
          </a:p>
          <a:p>
            <a:pPr marL="571500" indent="-571500">
              <a:buFont typeface="Arial"/>
              <a:buChar char="•"/>
            </a:pPr>
            <a:r>
              <a:rPr lang="en-US" sz="2800" dirty="0">
                <a:latin typeface="Garamond"/>
                <a:cs typeface="Garamond"/>
              </a:rPr>
              <a:t>No claims filed against insurance in November or December</a:t>
            </a:r>
            <a:endParaRPr lang="en-US" sz="3600" dirty="0">
              <a:latin typeface="Garamond"/>
              <a:cs typeface="Garamond"/>
            </a:endParaRPr>
          </a:p>
        </p:txBody>
      </p:sp>
    </p:spTree>
    <p:extLst>
      <p:ext uri="{BB962C8B-B14F-4D97-AF65-F5344CB8AC3E}">
        <p14:creationId xmlns:p14="http://schemas.microsoft.com/office/powerpoint/2010/main" val="294242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Membership</a:t>
            </a:r>
          </a:p>
        </p:txBody>
      </p:sp>
      <p:sp>
        <p:nvSpPr>
          <p:cNvPr id="8" name="TextBox 7"/>
          <p:cNvSpPr txBox="1"/>
          <p:nvPr/>
        </p:nvSpPr>
        <p:spPr>
          <a:xfrm>
            <a:off x="739774" y="1562100"/>
            <a:ext cx="8261351" cy="2862322"/>
          </a:xfrm>
          <a:prstGeom prst="rect">
            <a:avLst/>
          </a:prstGeom>
          <a:noFill/>
        </p:spPr>
        <p:txBody>
          <a:bodyPr wrap="square" rtlCol="0">
            <a:spAutoFit/>
          </a:bodyPr>
          <a:lstStyle/>
          <a:p>
            <a:pPr marL="571500" indent="-571500">
              <a:buFont typeface="Arial"/>
              <a:buChar char="•"/>
            </a:pPr>
            <a:r>
              <a:rPr lang="en-US" sz="3600" dirty="0">
                <a:latin typeface="Garamond"/>
                <a:cs typeface="Garamond"/>
              </a:rPr>
              <a:t>Member Enrollment – CY 750 / PY 839</a:t>
            </a:r>
          </a:p>
          <a:p>
            <a:pPr marL="571500" indent="-571500">
              <a:buFont typeface="Arial"/>
              <a:buChar char="•"/>
            </a:pPr>
            <a:r>
              <a:rPr lang="en-US" sz="3600" dirty="0">
                <a:latin typeface="Garamond"/>
                <a:cs typeface="Garamond"/>
              </a:rPr>
              <a:t>Membership Percentage – 77% (976 students)</a:t>
            </a:r>
          </a:p>
          <a:p>
            <a:pPr marL="571500" indent="-571500">
              <a:buFont typeface="Arial"/>
              <a:buChar char="•"/>
            </a:pPr>
            <a:r>
              <a:rPr lang="en-US" sz="3600" dirty="0">
                <a:latin typeface="Garamond"/>
                <a:cs typeface="Garamond"/>
              </a:rPr>
              <a:t>11 members added in November and December</a:t>
            </a:r>
          </a:p>
        </p:txBody>
      </p:sp>
    </p:spTree>
    <p:extLst>
      <p:ext uri="{BB962C8B-B14F-4D97-AF65-F5344CB8AC3E}">
        <p14:creationId xmlns:p14="http://schemas.microsoft.com/office/powerpoint/2010/main" val="3134769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Programs</a:t>
            </a:r>
          </a:p>
        </p:txBody>
      </p:sp>
      <p:sp>
        <p:nvSpPr>
          <p:cNvPr id="8" name="TextBox 7"/>
          <p:cNvSpPr txBox="1"/>
          <p:nvPr/>
        </p:nvSpPr>
        <p:spPr>
          <a:xfrm>
            <a:off x="739774" y="1562100"/>
            <a:ext cx="8261351" cy="5078313"/>
          </a:xfrm>
          <a:prstGeom prst="rect">
            <a:avLst/>
          </a:prstGeom>
          <a:noFill/>
        </p:spPr>
        <p:txBody>
          <a:bodyPr wrap="square" rtlCol="0">
            <a:spAutoFit/>
          </a:bodyPr>
          <a:lstStyle/>
          <a:p>
            <a:r>
              <a:rPr lang="en-US" sz="3600" b="1" dirty="0">
                <a:latin typeface="Garamond"/>
                <a:cs typeface="Garamond"/>
              </a:rPr>
              <a:t>Holiday Gift Barn </a:t>
            </a:r>
          </a:p>
          <a:p>
            <a:pPr marL="457200" indent="-571500">
              <a:buFont typeface="Arial"/>
              <a:buChar char="•"/>
            </a:pPr>
            <a:r>
              <a:rPr lang="en-US" sz="3600" dirty="0">
                <a:latin typeface="Garamond"/>
                <a:cs typeface="Garamond"/>
              </a:rPr>
              <a:t>Two carloads of gifts </a:t>
            </a:r>
          </a:p>
          <a:p>
            <a:r>
              <a:rPr lang="en-US" sz="3600" dirty="0">
                <a:latin typeface="Garamond"/>
                <a:cs typeface="Garamond"/>
              </a:rPr>
              <a:t>	 delivered to Pickering Barn</a:t>
            </a:r>
          </a:p>
          <a:p>
            <a:pPr indent="548640"/>
            <a:r>
              <a:rPr lang="en-US" sz="3600" dirty="0">
                <a:latin typeface="Garamond"/>
                <a:cs typeface="Garamond"/>
              </a:rPr>
              <a:t>on December 4 &amp; 5</a:t>
            </a:r>
          </a:p>
          <a:p>
            <a:pPr marL="571500" indent="-571500">
              <a:buFont typeface="Arial"/>
              <a:buChar char="•"/>
            </a:pPr>
            <a:r>
              <a:rPr lang="en-US" sz="3600" dirty="0">
                <a:latin typeface="Garamond"/>
                <a:cs typeface="Garamond"/>
              </a:rPr>
              <a:t>Thank you to Chair Kristin Moritz and   to all the donors who gave generously    to the Holiday Gift Barn and the PCMS Angel Network. </a:t>
            </a:r>
          </a:p>
          <a:p>
            <a:pPr marL="571500" indent="-571500">
              <a:buFont typeface="Arial"/>
              <a:buChar char="•"/>
            </a:pPr>
            <a:endParaRPr lang="en-US" sz="3600" dirty="0">
              <a:latin typeface="Garamond"/>
              <a:cs typeface="Garamond"/>
            </a:endParaRPr>
          </a:p>
        </p:txBody>
      </p:sp>
      <p:pic>
        <p:nvPicPr>
          <p:cNvPr id="3" name="Picture 2"/>
          <p:cNvPicPr>
            <a:picLocks noChangeAspect="1"/>
          </p:cNvPicPr>
          <p:nvPr/>
        </p:nvPicPr>
        <p:blipFill>
          <a:blip r:embed="rId3"/>
          <a:stretch>
            <a:fillRect/>
          </a:stretch>
        </p:blipFill>
        <p:spPr>
          <a:xfrm>
            <a:off x="6578599" y="1445423"/>
            <a:ext cx="2191386" cy="2024375"/>
          </a:xfrm>
          <a:prstGeom prst="rect">
            <a:avLst/>
          </a:prstGeom>
        </p:spPr>
      </p:pic>
    </p:spTree>
    <p:extLst>
      <p:ext uri="{BB962C8B-B14F-4D97-AF65-F5344CB8AC3E}">
        <p14:creationId xmlns:p14="http://schemas.microsoft.com/office/powerpoint/2010/main" val="3478582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Programs</a:t>
            </a:r>
          </a:p>
        </p:txBody>
      </p:sp>
      <p:sp>
        <p:nvSpPr>
          <p:cNvPr id="8" name="TextBox 7"/>
          <p:cNvSpPr txBox="1"/>
          <p:nvPr/>
        </p:nvSpPr>
        <p:spPr>
          <a:xfrm>
            <a:off x="739774" y="1562100"/>
            <a:ext cx="8261351" cy="5139869"/>
          </a:xfrm>
          <a:prstGeom prst="rect">
            <a:avLst/>
          </a:prstGeom>
          <a:noFill/>
        </p:spPr>
        <p:txBody>
          <a:bodyPr wrap="square" rtlCol="0">
            <a:spAutoFit/>
          </a:bodyPr>
          <a:lstStyle/>
          <a:p>
            <a:r>
              <a:rPr lang="en-US" sz="4000" b="1" dirty="0">
                <a:latin typeface="Garamond"/>
                <a:cs typeface="Garamond"/>
              </a:rPr>
              <a:t>Reflections</a:t>
            </a:r>
          </a:p>
          <a:p>
            <a:pPr marL="571500" indent="-571500">
              <a:buFont typeface="Arial"/>
              <a:buChar char="•"/>
            </a:pPr>
            <a:r>
              <a:rPr lang="en-US" sz="2800" dirty="0">
                <a:latin typeface="Garamond"/>
                <a:cs typeface="Garamond"/>
              </a:rPr>
              <a:t>12 entries sent to District</a:t>
            </a:r>
          </a:p>
          <a:p>
            <a:pPr marL="571500" indent="-571500">
              <a:spcBef>
                <a:spcPts val="600"/>
              </a:spcBef>
              <a:buFont typeface="Arial"/>
              <a:buChar char="•"/>
            </a:pPr>
            <a:r>
              <a:rPr lang="en-US" sz="2800" dirty="0">
                <a:latin typeface="Garamond"/>
                <a:cs typeface="Garamond"/>
              </a:rPr>
              <a:t>District Reception &amp; Art </a:t>
            </a:r>
          </a:p>
          <a:p>
            <a:pPr>
              <a:spcBef>
                <a:spcPts val="600"/>
              </a:spcBef>
            </a:pPr>
            <a:r>
              <a:rPr lang="en-US" sz="2800" dirty="0">
                <a:latin typeface="Garamond"/>
                <a:cs typeface="Garamond"/>
              </a:rPr>
              <a:t>       Showcase was Jan. 9, 2018, at Issaquah High School</a:t>
            </a:r>
          </a:p>
          <a:p>
            <a:pPr marL="571500" indent="-571500">
              <a:spcBef>
                <a:spcPts val="600"/>
              </a:spcBef>
              <a:buFont typeface="Arial"/>
              <a:buChar char="•"/>
            </a:pPr>
            <a:r>
              <a:rPr lang="en-US" sz="2800" dirty="0">
                <a:latin typeface="Garamond"/>
                <a:cs typeface="Garamond"/>
              </a:rPr>
              <a:t>Four PCMS artists were chosen to advance to the State-level competition:</a:t>
            </a:r>
          </a:p>
          <a:p>
            <a:pPr marL="1028700" lvl="1" indent="-571500">
              <a:spcBef>
                <a:spcPts val="600"/>
              </a:spcBef>
              <a:buFont typeface="Arial"/>
              <a:buChar char="•"/>
            </a:pPr>
            <a:r>
              <a:rPr lang="en-US" sz="2000" dirty="0" err="1">
                <a:latin typeface="Garamond"/>
                <a:cs typeface="Garamond"/>
              </a:rPr>
              <a:t>Emmalina</a:t>
            </a:r>
            <a:r>
              <a:rPr lang="en-US" sz="2000" dirty="0">
                <a:latin typeface="Garamond"/>
                <a:cs typeface="Garamond"/>
              </a:rPr>
              <a:t> Adkins (Music Composition)</a:t>
            </a:r>
          </a:p>
          <a:p>
            <a:pPr marL="1028700" lvl="1" indent="-571500">
              <a:spcBef>
                <a:spcPts val="600"/>
              </a:spcBef>
              <a:buFont typeface="Arial"/>
              <a:buChar char="•"/>
            </a:pPr>
            <a:r>
              <a:rPr lang="en-US" sz="2000" dirty="0">
                <a:latin typeface="Garamond"/>
                <a:cs typeface="Garamond"/>
              </a:rPr>
              <a:t>Katherine Farr (Dance Choreography)</a:t>
            </a:r>
          </a:p>
          <a:p>
            <a:pPr marL="1028700" lvl="1" indent="-571500">
              <a:spcBef>
                <a:spcPts val="600"/>
              </a:spcBef>
              <a:buFont typeface="Arial"/>
              <a:buChar char="•"/>
            </a:pPr>
            <a:r>
              <a:rPr lang="en-US" sz="2000" dirty="0">
                <a:latin typeface="Garamond"/>
                <a:cs typeface="Garamond"/>
              </a:rPr>
              <a:t>Genevieve </a:t>
            </a:r>
            <a:r>
              <a:rPr lang="en-US" sz="2000" dirty="0" err="1">
                <a:latin typeface="Garamond"/>
                <a:cs typeface="Garamond"/>
              </a:rPr>
              <a:t>McMillin</a:t>
            </a:r>
            <a:r>
              <a:rPr lang="en-US" sz="2000" dirty="0">
                <a:latin typeface="Garamond"/>
                <a:cs typeface="Garamond"/>
              </a:rPr>
              <a:t> (Literature)</a:t>
            </a:r>
          </a:p>
          <a:p>
            <a:pPr marL="1028700" lvl="1" indent="-571500">
              <a:spcBef>
                <a:spcPts val="600"/>
              </a:spcBef>
              <a:buFont typeface="Arial"/>
              <a:buChar char="•"/>
            </a:pPr>
            <a:r>
              <a:rPr lang="en-US" sz="2000" dirty="0">
                <a:latin typeface="Garamond"/>
                <a:cs typeface="Garamond"/>
              </a:rPr>
              <a:t>Andrea Rettke (Photography)</a:t>
            </a:r>
          </a:p>
          <a:p>
            <a:pPr marL="571500" indent="-571500">
              <a:spcBef>
                <a:spcPts val="600"/>
              </a:spcBef>
              <a:buFont typeface="Arial"/>
              <a:buChar char="•"/>
            </a:pPr>
            <a:r>
              <a:rPr lang="en-US" sz="2800" dirty="0">
                <a:latin typeface="Garamond"/>
                <a:cs typeface="Garamond"/>
              </a:rPr>
              <a:t>Congratulations to all our fantastic artists!!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9142" y="1695236"/>
            <a:ext cx="3042958" cy="1399989"/>
          </a:xfrm>
          <a:prstGeom prst="rect">
            <a:avLst/>
          </a:prstGeom>
        </p:spPr>
      </p:pic>
    </p:spTree>
    <p:extLst>
      <p:ext uri="{BB962C8B-B14F-4D97-AF65-F5344CB8AC3E}">
        <p14:creationId xmlns:p14="http://schemas.microsoft.com/office/powerpoint/2010/main" val="3301832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Events</a:t>
            </a:r>
          </a:p>
        </p:txBody>
      </p:sp>
      <p:sp>
        <p:nvSpPr>
          <p:cNvPr id="8" name="TextBox 7"/>
          <p:cNvSpPr txBox="1"/>
          <p:nvPr/>
        </p:nvSpPr>
        <p:spPr>
          <a:xfrm>
            <a:off x="739774" y="1562100"/>
            <a:ext cx="8261351" cy="4893647"/>
          </a:xfrm>
          <a:prstGeom prst="rect">
            <a:avLst/>
          </a:prstGeom>
          <a:noFill/>
        </p:spPr>
        <p:txBody>
          <a:bodyPr wrap="square" rtlCol="0">
            <a:spAutoFit/>
          </a:bodyPr>
          <a:lstStyle/>
          <a:p>
            <a:r>
              <a:rPr lang="en-US" sz="3600" b="1" dirty="0">
                <a:latin typeface="Garamond"/>
                <a:cs typeface="Garamond"/>
              </a:rPr>
              <a:t>Celebration of Cultures Night</a:t>
            </a:r>
          </a:p>
          <a:p>
            <a:r>
              <a:rPr lang="en-US" sz="2400" b="1" dirty="0">
                <a:latin typeface="Garamond"/>
                <a:cs typeface="Garamond"/>
              </a:rPr>
              <a:t>March 8, 2018, from 6:30-8:30pm</a:t>
            </a:r>
          </a:p>
          <a:p>
            <a:pPr>
              <a:spcBef>
                <a:spcPts val="1200"/>
              </a:spcBef>
            </a:pPr>
            <a:r>
              <a:rPr lang="en-US" sz="2000" dirty="0">
                <a:latin typeface="Garamond"/>
                <a:cs typeface="Garamond"/>
              </a:rPr>
              <a:t>Japanese, Norwegian, Egyptian, Indian … what’s YOUR family heritage?</a:t>
            </a:r>
          </a:p>
          <a:p>
            <a:endParaRPr lang="en-US" sz="2000" dirty="0">
              <a:latin typeface="Garamond"/>
              <a:cs typeface="Garamond"/>
            </a:endParaRPr>
          </a:p>
          <a:p>
            <a:r>
              <a:rPr lang="en-US" sz="2000" dirty="0">
                <a:latin typeface="Garamond"/>
                <a:cs typeface="Garamond"/>
              </a:rPr>
              <a:t>A little creativity, a heart to share your cultural pride, and lots of fun are all it takes to join in for the Celebration of Cultures event. Team up with neighbors or friends to host your own unique cultural booth/display. Share traditions and customs, food, dance, costume, displays, and/or interactive activities/crafts that celebrate the heritage, history, and culture of your family.</a:t>
            </a:r>
          </a:p>
          <a:p>
            <a:endParaRPr lang="en-US" sz="2000" dirty="0">
              <a:latin typeface="Garamond"/>
              <a:cs typeface="Garamond"/>
            </a:endParaRPr>
          </a:p>
          <a:p>
            <a:r>
              <a:rPr lang="en-US" sz="2000" dirty="0">
                <a:latin typeface="Garamond"/>
                <a:cs typeface="Garamond"/>
              </a:rPr>
              <a:t>Contact ASAP </a:t>
            </a:r>
            <a:r>
              <a:rPr lang="mr-IN" sz="2000" dirty="0">
                <a:latin typeface="Garamond"/>
                <a:cs typeface="Garamond"/>
              </a:rPr>
              <a:t>–</a:t>
            </a:r>
            <a:endParaRPr lang="en-US" sz="2000" dirty="0">
              <a:latin typeface="Garamond"/>
              <a:cs typeface="Garamond"/>
            </a:endParaRPr>
          </a:p>
          <a:p>
            <a:r>
              <a:rPr lang="en-US" sz="2000" dirty="0">
                <a:latin typeface="Garamond"/>
                <a:cs typeface="Garamond"/>
              </a:rPr>
              <a:t>Laura </a:t>
            </a:r>
            <a:r>
              <a:rPr lang="en-US" sz="2000" dirty="0" err="1">
                <a:latin typeface="Garamond"/>
                <a:cs typeface="Garamond"/>
              </a:rPr>
              <a:t>Meserole</a:t>
            </a:r>
            <a:r>
              <a:rPr lang="en-US" sz="2000" dirty="0">
                <a:latin typeface="Garamond"/>
                <a:cs typeface="Garamond"/>
              </a:rPr>
              <a:t>, PCMS Counselor - </a:t>
            </a:r>
            <a:r>
              <a:rPr lang="en-US" sz="2000" dirty="0">
                <a:latin typeface="Garamond"/>
                <a:cs typeface="Garamond"/>
                <a:hlinkClick r:id="rId3"/>
              </a:rPr>
              <a:t>MeseroleL@issaquah.wednet.edu</a:t>
            </a:r>
            <a:endParaRPr lang="en-US" sz="2000" dirty="0">
              <a:latin typeface="Garamond"/>
              <a:cs typeface="Garamond"/>
            </a:endParaRPr>
          </a:p>
          <a:p>
            <a:r>
              <a:rPr lang="en-US" sz="2000" dirty="0" err="1">
                <a:latin typeface="Garamond"/>
                <a:cs typeface="Garamond"/>
              </a:rPr>
              <a:t>Kekoa</a:t>
            </a:r>
            <a:r>
              <a:rPr lang="en-US" sz="2000" dirty="0">
                <a:latin typeface="Garamond"/>
                <a:cs typeface="Garamond"/>
              </a:rPr>
              <a:t> and Lynnette </a:t>
            </a:r>
            <a:r>
              <a:rPr lang="en-US" sz="2000" dirty="0" err="1">
                <a:latin typeface="Garamond"/>
                <a:cs typeface="Garamond"/>
              </a:rPr>
              <a:t>Lwin</a:t>
            </a:r>
            <a:r>
              <a:rPr lang="en-US" sz="2000" dirty="0">
                <a:latin typeface="Garamond"/>
                <a:cs typeface="Garamond"/>
              </a:rPr>
              <a:t>, PTSA Parent Liaisons - </a:t>
            </a:r>
            <a:r>
              <a:rPr lang="en-US" sz="2000" dirty="0">
                <a:latin typeface="Garamond"/>
                <a:cs typeface="Garamond"/>
                <a:hlinkClick r:id="rId4"/>
              </a:rPr>
              <a:t>kekoamichaellwin@gmail.com</a:t>
            </a:r>
            <a:endParaRPr lang="en-US" sz="2000" dirty="0">
              <a:latin typeface="Garamond"/>
              <a:cs typeface="Garamond"/>
            </a:endParaRPr>
          </a:p>
          <a:p>
            <a:endParaRPr lang="en-US" sz="2000" dirty="0">
              <a:latin typeface="Garamond"/>
              <a:cs typeface="Garamond"/>
            </a:endParaRPr>
          </a:p>
        </p:txBody>
      </p:sp>
    </p:spTree>
    <p:extLst>
      <p:ext uri="{BB962C8B-B14F-4D97-AF65-F5344CB8AC3E}">
        <p14:creationId xmlns:p14="http://schemas.microsoft.com/office/powerpoint/2010/main" val="2804330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ASB/Lynx Life</a:t>
            </a:r>
          </a:p>
        </p:txBody>
      </p:sp>
      <p:sp>
        <p:nvSpPr>
          <p:cNvPr id="8" name="TextBox 7"/>
          <p:cNvSpPr txBox="1"/>
          <p:nvPr/>
        </p:nvSpPr>
        <p:spPr>
          <a:xfrm>
            <a:off x="739774" y="1562100"/>
            <a:ext cx="8261351" cy="4339650"/>
          </a:xfrm>
          <a:prstGeom prst="rect">
            <a:avLst/>
          </a:prstGeom>
          <a:noFill/>
        </p:spPr>
        <p:txBody>
          <a:bodyPr wrap="square" rtlCol="0">
            <a:spAutoFit/>
          </a:bodyPr>
          <a:lstStyle/>
          <a:p>
            <a:pPr marL="457200" indent="-457200">
              <a:spcAft>
                <a:spcPts val="600"/>
              </a:spcAft>
              <a:buFont typeface="Arial" charset="0"/>
              <a:buChar char="•"/>
            </a:pPr>
            <a:r>
              <a:rPr lang="en-US" sz="3600" dirty="0">
                <a:latin typeface="Garamond"/>
                <a:cs typeface="Garamond"/>
              </a:rPr>
              <a:t>“Cascade Corner” (student store) reopened on January 5</a:t>
            </a:r>
          </a:p>
          <a:p>
            <a:pPr marL="457200" indent="-457200">
              <a:spcAft>
                <a:spcPts val="600"/>
              </a:spcAft>
              <a:buFont typeface="Arial" charset="0"/>
              <a:buChar char="•"/>
            </a:pPr>
            <a:r>
              <a:rPr lang="en-US" sz="3600" dirty="0">
                <a:latin typeface="Garamond"/>
                <a:cs typeface="Garamond"/>
              </a:rPr>
              <a:t>Upcoming volunteer opportunities:</a:t>
            </a:r>
          </a:p>
          <a:p>
            <a:r>
              <a:rPr lang="en-US" sz="1400" dirty="0">
                <a:latin typeface="Garamond"/>
                <a:cs typeface="Garamond"/>
              </a:rPr>
              <a:t> </a:t>
            </a:r>
          </a:p>
          <a:p>
            <a:pPr lvl="1"/>
            <a:r>
              <a:rPr lang="en-US" b="1" dirty="0">
                <a:latin typeface="Garamond"/>
                <a:cs typeface="Garamond"/>
              </a:rPr>
              <a:t>2</a:t>
            </a:r>
            <a:r>
              <a:rPr lang="en-US" b="1" baseline="30000" dirty="0">
                <a:latin typeface="Garamond"/>
                <a:cs typeface="Garamond"/>
              </a:rPr>
              <a:t>nd</a:t>
            </a:r>
            <a:r>
              <a:rPr lang="en-US" b="1" dirty="0">
                <a:latin typeface="Garamond"/>
                <a:cs typeface="Garamond"/>
              </a:rPr>
              <a:t> Annual Clash of Cans Food Drive – Jan. 23, 25, and 30 &amp; Feb. 1 and 5</a:t>
            </a:r>
            <a:endParaRPr lang="en-US" dirty="0">
              <a:latin typeface="Garamond"/>
              <a:cs typeface="Garamond"/>
            </a:endParaRPr>
          </a:p>
          <a:p>
            <a:pPr lvl="1"/>
            <a:r>
              <a:rPr lang="en-US" dirty="0">
                <a:latin typeface="Garamond"/>
                <a:cs typeface="Garamond"/>
              </a:rPr>
              <a:t>5-8 Volunteers, 8:30-9:30am</a:t>
            </a:r>
          </a:p>
          <a:p>
            <a:pPr lvl="1"/>
            <a:r>
              <a:rPr lang="en-US" i="1" dirty="0">
                <a:latin typeface="Garamond"/>
                <a:cs typeface="Garamond"/>
              </a:rPr>
              <a:t>Count food donations received</a:t>
            </a:r>
            <a:endParaRPr lang="en-US" dirty="0">
              <a:latin typeface="Garamond"/>
              <a:cs typeface="Garamond"/>
            </a:endParaRPr>
          </a:p>
          <a:p>
            <a:pPr lvl="1"/>
            <a:r>
              <a:rPr lang="en-US" dirty="0">
                <a:latin typeface="Garamond"/>
                <a:cs typeface="Garamond"/>
              </a:rPr>
              <a:t>  </a:t>
            </a:r>
          </a:p>
          <a:p>
            <a:pPr lvl="1"/>
            <a:r>
              <a:rPr lang="en-US" b="1" dirty="0">
                <a:latin typeface="Garamond"/>
                <a:cs typeface="Garamond"/>
              </a:rPr>
              <a:t>Locker Cleanout – Feb. 15</a:t>
            </a:r>
            <a:endParaRPr lang="en-US" dirty="0">
              <a:latin typeface="Garamond"/>
              <a:cs typeface="Garamond"/>
            </a:endParaRPr>
          </a:p>
          <a:p>
            <a:pPr lvl="1"/>
            <a:r>
              <a:rPr lang="en-US" dirty="0">
                <a:latin typeface="Garamond"/>
                <a:cs typeface="Garamond"/>
              </a:rPr>
              <a:t>10 Volunteers, 8:00-8:30am</a:t>
            </a:r>
          </a:p>
          <a:p>
            <a:pPr lvl="1"/>
            <a:r>
              <a:rPr lang="en-US" i="1" dirty="0">
                <a:latin typeface="Garamond"/>
                <a:cs typeface="Garamond"/>
              </a:rPr>
              <a:t>Assist with locker clean out before 2</a:t>
            </a:r>
            <a:r>
              <a:rPr lang="en-US" i="1" baseline="30000" dirty="0">
                <a:latin typeface="Garamond"/>
                <a:cs typeface="Garamond"/>
              </a:rPr>
              <a:t>nd</a:t>
            </a:r>
            <a:r>
              <a:rPr lang="en-US" i="1" dirty="0">
                <a:latin typeface="Garamond"/>
                <a:cs typeface="Garamond"/>
              </a:rPr>
              <a:t> Winter Break</a:t>
            </a:r>
            <a:endParaRPr lang="en-US" dirty="0">
              <a:latin typeface="Garamond"/>
              <a:cs typeface="Garamond"/>
            </a:endParaRPr>
          </a:p>
          <a:p>
            <a:r>
              <a:rPr lang="en-US" dirty="0">
                <a:latin typeface="Garamond"/>
                <a:cs typeface="Garamond"/>
              </a:rPr>
              <a:t> </a:t>
            </a:r>
          </a:p>
        </p:txBody>
      </p:sp>
    </p:spTree>
    <p:extLst>
      <p:ext uri="{BB962C8B-B14F-4D97-AF65-F5344CB8AC3E}">
        <p14:creationId xmlns:p14="http://schemas.microsoft.com/office/powerpoint/2010/main" val="105851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Advocacy</a:t>
            </a:r>
          </a:p>
        </p:txBody>
      </p:sp>
      <p:sp>
        <p:nvSpPr>
          <p:cNvPr id="8" name="TextBox 7"/>
          <p:cNvSpPr txBox="1"/>
          <p:nvPr/>
        </p:nvSpPr>
        <p:spPr>
          <a:xfrm>
            <a:off x="739774" y="1562100"/>
            <a:ext cx="8261351" cy="4708981"/>
          </a:xfrm>
          <a:prstGeom prst="rect">
            <a:avLst/>
          </a:prstGeom>
          <a:noFill/>
        </p:spPr>
        <p:txBody>
          <a:bodyPr wrap="square" rtlCol="0">
            <a:spAutoFit/>
          </a:bodyPr>
          <a:lstStyle/>
          <a:p>
            <a:endParaRPr lang="en-US" sz="1600" dirty="0">
              <a:latin typeface="Garamond"/>
              <a:cs typeface="Garamond"/>
            </a:endParaRPr>
          </a:p>
          <a:p>
            <a:pPr marL="571500" indent="-571500">
              <a:buFont typeface="Arial" charset="0"/>
              <a:buChar char="•"/>
            </a:pPr>
            <a:r>
              <a:rPr lang="en-US" sz="3600" dirty="0">
                <a:latin typeface="Garamond"/>
                <a:cs typeface="Garamond"/>
              </a:rPr>
              <a:t>Focus Day: </a:t>
            </a:r>
          </a:p>
          <a:p>
            <a:pPr>
              <a:spcAft>
                <a:spcPts val="1200"/>
              </a:spcAft>
            </a:pPr>
            <a:r>
              <a:rPr lang="en-US" sz="3600" dirty="0">
                <a:latin typeface="Garamond"/>
                <a:cs typeface="Garamond"/>
              </a:rPr>
              <a:t>     Monday, January 29</a:t>
            </a:r>
          </a:p>
          <a:p>
            <a:pPr marL="571500" indent="-571500">
              <a:buFont typeface="Arial" charset="0"/>
              <a:buChar char="•"/>
            </a:pPr>
            <a:r>
              <a:rPr lang="en-US" sz="3600" dirty="0">
                <a:latin typeface="Garamond"/>
                <a:cs typeface="Garamond"/>
              </a:rPr>
              <a:t>Advocacy Week:  </a:t>
            </a:r>
          </a:p>
          <a:p>
            <a:pPr>
              <a:spcAft>
                <a:spcPts val="1200"/>
              </a:spcAft>
            </a:pPr>
            <a:r>
              <a:rPr lang="en-US" sz="3600" dirty="0">
                <a:latin typeface="Garamond"/>
                <a:cs typeface="Garamond"/>
              </a:rPr>
              <a:t>     January 29 – February 5</a:t>
            </a:r>
          </a:p>
          <a:p>
            <a:pPr marL="571500" indent="-571500">
              <a:buFont typeface="Arial" charset="0"/>
              <a:buChar char="•"/>
            </a:pPr>
            <a:r>
              <a:rPr lang="en-US" sz="3600" dirty="0">
                <a:latin typeface="Garamond"/>
                <a:cs typeface="Garamond"/>
              </a:rPr>
              <a:t>Sign up for the Voter Voice </a:t>
            </a:r>
          </a:p>
          <a:p>
            <a:pPr lvl="1"/>
            <a:r>
              <a:rPr lang="en-US" sz="3600" dirty="0">
                <a:latin typeface="Garamond"/>
                <a:cs typeface="Garamond"/>
                <a:hlinkClick r:id="rId4"/>
              </a:rPr>
              <a:t>https://www.wastatepta.org/wspta-needs-members-advocate-pta-priorities/</a:t>
            </a:r>
            <a:endParaRPr lang="en-US" sz="3600" dirty="0">
              <a:latin typeface="Garamond"/>
              <a:cs typeface="Garamond"/>
            </a:endParaRPr>
          </a:p>
          <a:p>
            <a:endParaRPr lang="en-US" sz="1200" dirty="0">
              <a:latin typeface="Garamond"/>
              <a:cs typeface="Garamond"/>
            </a:endParaRPr>
          </a:p>
        </p:txBody>
      </p:sp>
      <p:pic>
        <p:nvPicPr>
          <p:cNvPr id="9" name="Picture 8"/>
          <p:cNvPicPr>
            <a:picLocks noChangeAspect="1"/>
          </p:cNvPicPr>
          <p:nvPr/>
        </p:nvPicPr>
        <p:blipFill>
          <a:blip r:embed="rId5"/>
          <a:stretch>
            <a:fillRect/>
          </a:stretch>
        </p:blipFill>
        <p:spPr>
          <a:xfrm>
            <a:off x="5592278" y="1554873"/>
            <a:ext cx="3042862" cy="1951170"/>
          </a:xfrm>
          <a:prstGeom prst="rect">
            <a:avLst/>
          </a:prstGeom>
        </p:spPr>
      </p:pic>
    </p:spTree>
    <p:extLst>
      <p:ext uri="{BB962C8B-B14F-4D97-AF65-F5344CB8AC3E}">
        <p14:creationId xmlns:p14="http://schemas.microsoft.com/office/powerpoint/2010/main" val="3814991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Parent Education</a:t>
            </a:r>
          </a:p>
        </p:txBody>
      </p:sp>
      <p:sp>
        <p:nvSpPr>
          <p:cNvPr id="2" name="TextBox 1"/>
          <p:cNvSpPr txBox="1"/>
          <p:nvPr/>
        </p:nvSpPr>
        <p:spPr>
          <a:xfrm>
            <a:off x="739773" y="1665700"/>
            <a:ext cx="7661203" cy="5262979"/>
          </a:xfrm>
          <a:prstGeom prst="rect">
            <a:avLst/>
          </a:prstGeom>
          <a:noFill/>
        </p:spPr>
        <p:txBody>
          <a:bodyPr wrap="square" rtlCol="0">
            <a:spAutoFit/>
          </a:bodyPr>
          <a:lstStyle/>
          <a:p>
            <a:r>
              <a:rPr lang="en-US" sz="2000" dirty="0" err="1">
                <a:latin typeface="Garamond"/>
                <a:cs typeface="Garamond"/>
              </a:rPr>
              <a:t>ParentWiser</a:t>
            </a:r>
            <a:r>
              <a:rPr lang="en-US" sz="2000" dirty="0">
                <a:latin typeface="Garamond"/>
                <a:cs typeface="Garamond"/>
              </a:rPr>
              <a:t> is a parenting lecture series comprised of local and nationally-known experts who are invited to share the latest information in effective parenting with parents of the Issaquah School District. </a:t>
            </a:r>
          </a:p>
          <a:p>
            <a:endParaRPr lang="en-US" sz="2000" dirty="0">
              <a:latin typeface="Garamond"/>
              <a:cs typeface="Garamond"/>
            </a:endParaRPr>
          </a:p>
          <a:p>
            <a:r>
              <a:rPr lang="en-US" sz="2000" dirty="0">
                <a:latin typeface="Garamond"/>
                <a:cs typeface="Garamond"/>
              </a:rPr>
              <a:t>Upcoming 2017-2018 Speaker Series events include: </a:t>
            </a:r>
          </a:p>
          <a:p>
            <a:endParaRPr lang="en-US" sz="2000" dirty="0">
              <a:latin typeface="Garamond"/>
              <a:cs typeface="Garamond"/>
            </a:endParaRPr>
          </a:p>
          <a:p>
            <a:pPr marL="285750" indent="-285750">
              <a:buFont typeface="Arial"/>
              <a:buChar char="•"/>
            </a:pPr>
            <a:r>
              <a:rPr lang="en-US" sz="2000" dirty="0">
                <a:latin typeface="Garamond"/>
                <a:cs typeface="Garamond"/>
              </a:rPr>
              <a:t>Jan. 24</a:t>
            </a:r>
            <a:r>
              <a:rPr lang="en-US" sz="2000" baseline="30000" dirty="0">
                <a:latin typeface="Garamond"/>
                <a:cs typeface="Garamond"/>
              </a:rPr>
              <a:t>th</a:t>
            </a:r>
            <a:r>
              <a:rPr lang="en-US" sz="2000" dirty="0">
                <a:latin typeface="Garamond"/>
                <a:cs typeface="Garamond"/>
              </a:rPr>
              <a:t> – </a:t>
            </a:r>
            <a:r>
              <a:rPr lang="en-US" sz="2000" i="1" dirty="0">
                <a:latin typeface="Garamond"/>
                <a:cs typeface="Garamond"/>
              </a:rPr>
              <a:t>Angst</a:t>
            </a:r>
            <a:r>
              <a:rPr lang="en-US" sz="2000" dirty="0">
                <a:latin typeface="Garamond"/>
                <a:cs typeface="Garamond"/>
              </a:rPr>
              <a:t> Film Documentary with Q&amp;A Panel</a:t>
            </a:r>
          </a:p>
          <a:p>
            <a:pPr marL="285750" indent="-285750">
              <a:buFont typeface="Arial"/>
              <a:buChar char="•"/>
            </a:pPr>
            <a:r>
              <a:rPr lang="en-US" sz="2000" dirty="0">
                <a:latin typeface="Garamond"/>
                <a:cs typeface="Garamond"/>
              </a:rPr>
              <a:t>Feb. 7</a:t>
            </a:r>
            <a:r>
              <a:rPr lang="en-US" sz="2000" baseline="30000" dirty="0">
                <a:latin typeface="Garamond"/>
                <a:cs typeface="Garamond"/>
              </a:rPr>
              <a:t>th</a:t>
            </a:r>
            <a:r>
              <a:rPr lang="en-US" sz="2000" dirty="0">
                <a:latin typeface="Garamond"/>
                <a:cs typeface="Garamond"/>
              </a:rPr>
              <a:t> – </a:t>
            </a:r>
            <a:r>
              <a:rPr lang="en-US" sz="2000" i="1" dirty="0">
                <a:latin typeface="Garamond"/>
                <a:cs typeface="Garamond"/>
              </a:rPr>
              <a:t>Stress on the Rise</a:t>
            </a:r>
            <a:r>
              <a:rPr lang="en-US" sz="2000" dirty="0">
                <a:latin typeface="Garamond"/>
                <a:cs typeface="Garamond"/>
              </a:rPr>
              <a:t>, Dr. Laura </a:t>
            </a:r>
            <a:r>
              <a:rPr lang="en-US" sz="2000" dirty="0" err="1">
                <a:latin typeface="Garamond"/>
                <a:cs typeface="Garamond"/>
              </a:rPr>
              <a:t>Kastner</a:t>
            </a:r>
            <a:endParaRPr lang="en-US" sz="2000" dirty="0">
              <a:latin typeface="Garamond"/>
              <a:cs typeface="Garamond"/>
            </a:endParaRPr>
          </a:p>
          <a:p>
            <a:pPr marL="285750" indent="-285750">
              <a:buFont typeface="Arial"/>
              <a:buChar char="•"/>
            </a:pPr>
            <a:r>
              <a:rPr lang="en-US" sz="2000" dirty="0">
                <a:latin typeface="Garamond"/>
                <a:cs typeface="Garamond"/>
              </a:rPr>
              <a:t>May 16</a:t>
            </a:r>
            <a:r>
              <a:rPr lang="en-US" sz="2000" baseline="30000" dirty="0">
                <a:latin typeface="Garamond"/>
                <a:cs typeface="Garamond"/>
              </a:rPr>
              <a:t>th</a:t>
            </a:r>
            <a:r>
              <a:rPr lang="en-US" sz="2000" dirty="0">
                <a:latin typeface="Garamond"/>
                <a:cs typeface="Garamond"/>
              </a:rPr>
              <a:t> – </a:t>
            </a:r>
            <a:r>
              <a:rPr lang="en-US" sz="2000" i="1" dirty="0">
                <a:latin typeface="Garamond"/>
                <a:cs typeface="Garamond"/>
              </a:rPr>
              <a:t>Peaceful Parent, Happy Kids</a:t>
            </a:r>
            <a:r>
              <a:rPr lang="en-US" sz="2000" dirty="0">
                <a:latin typeface="Garamond"/>
                <a:cs typeface="Garamond"/>
              </a:rPr>
              <a:t>, Dr. Laura Markham</a:t>
            </a:r>
          </a:p>
          <a:p>
            <a:pPr marL="285750" indent="-285750">
              <a:buFont typeface="Arial"/>
              <a:buChar char="•"/>
            </a:pPr>
            <a:r>
              <a:rPr lang="en-US" sz="2000" dirty="0">
                <a:latin typeface="Garamond"/>
                <a:cs typeface="Garamond"/>
              </a:rPr>
              <a:t>May 17</a:t>
            </a:r>
            <a:r>
              <a:rPr lang="en-US" sz="2000" baseline="30000" dirty="0">
                <a:latin typeface="Garamond"/>
                <a:cs typeface="Garamond"/>
              </a:rPr>
              <a:t>th</a:t>
            </a:r>
            <a:r>
              <a:rPr lang="en-US" sz="2000" dirty="0">
                <a:latin typeface="Garamond"/>
                <a:cs typeface="Garamond"/>
              </a:rPr>
              <a:t> – Peaceful Parent, Happy Siblings, Dr. Laura Markham</a:t>
            </a:r>
          </a:p>
          <a:p>
            <a:pPr marL="285750" indent="-285750">
              <a:buFont typeface="Arial"/>
              <a:buChar char="•"/>
            </a:pPr>
            <a:endParaRPr lang="en-US" sz="2000" dirty="0">
              <a:latin typeface="Garamond"/>
              <a:cs typeface="Garamond"/>
            </a:endParaRPr>
          </a:p>
          <a:p>
            <a:r>
              <a:rPr lang="en-US" sz="2000" dirty="0">
                <a:latin typeface="Garamond"/>
                <a:cs typeface="Garamond"/>
              </a:rPr>
              <a:t>Attendance at </a:t>
            </a:r>
            <a:r>
              <a:rPr lang="en-US" sz="2000" dirty="0" err="1">
                <a:latin typeface="Garamond"/>
                <a:cs typeface="Garamond"/>
              </a:rPr>
              <a:t>ParentWiser</a:t>
            </a:r>
            <a:r>
              <a:rPr lang="en-US" sz="2000" dirty="0">
                <a:latin typeface="Garamond"/>
                <a:cs typeface="Garamond"/>
              </a:rPr>
              <a:t> events is free for PTSA Members of Issaquah District schools.</a:t>
            </a:r>
          </a:p>
          <a:p>
            <a:endParaRPr lang="en-US" sz="2000" dirty="0">
              <a:latin typeface="Garamond"/>
              <a:cs typeface="Garamond"/>
            </a:endParaRPr>
          </a:p>
          <a:p>
            <a:r>
              <a:rPr lang="en-US" sz="2000" dirty="0">
                <a:latin typeface="Garamond"/>
                <a:cs typeface="Garamond"/>
              </a:rPr>
              <a:t>Register at </a:t>
            </a:r>
            <a:r>
              <a:rPr lang="en-US" sz="2000" u="sng" dirty="0" err="1">
                <a:latin typeface="Garamond"/>
                <a:cs typeface="Garamond"/>
              </a:rPr>
              <a:t>ParentWiser.org</a:t>
            </a:r>
            <a:endParaRPr lang="en-US" sz="2000" u="sng" dirty="0">
              <a:latin typeface="Garamond"/>
              <a:cs typeface="Garamond"/>
            </a:endParaRPr>
          </a:p>
          <a:p>
            <a:pPr marL="285750" indent="-285750">
              <a:buFont typeface="Arial"/>
              <a:buChar char="•"/>
            </a:pPr>
            <a:endParaRPr lang="en-US" dirty="0"/>
          </a:p>
          <a:p>
            <a:endParaRPr lang="en-US" dirty="0"/>
          </a:p>
        </p:txBody>
      </p:sp>
    </p:spTree>
    <p:extLst>
      <p:ext uri="{BB962C8B-B14F-4D97-AF65-F5344CB8AC3E}">
        <p14:creationId xmlns:p14="http://schemas.microsoft.com/office/powerpoint/2010/main" val="2049373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Volunteers</a:t>
            </a:r>
          </a:p>
        </p:txBody>
      </p:sp>
      <p:sp>
        <p:nvSpPr>
          <p:cNvPr id="8" name="TextBox 7"/>
          <p:cNvSpPr txBox="1"/>
          <p:nvPr/>
        </p:nvSpPr>
        <p:spPr>
          <a:xfrm>
            <a:off x="739775" y="1562100"/>
            <a:ext cx="7588332" cy="4755148"/>
          </a:xfrm>
          <a:prstGeom prst="rect">
            <a:avLst/>
          </a:prstGeom>
          <a:noFill/>
        </p:spPr>
        <p:txBody>
          <a:bodyPr wrap="square" rtlCol="0">
            <a:spAutoFit/>
          </a:bodyPr>
          <a:lstStyle/>
          <a:p>
            <a:pPr>
              <a:spcAft>
                <a:spcPts val="600"/>
              </a:spcAft>
            </a:pPr>
            <a:r>
              <a:rPr lang="en-US" sz="2800" dirty="0">
                <a:latin typeface="Garamond"/>
                <a:cs typeface="Garamond"/>
              </a:rPr>
              <a:t>Upcoming volunteer opportunities:</a:t>
            </a:r>
          </a:p>
          <a:p>
            <a:endParaRPr lang="en-US" b="1" dirty="0"/>
          </a:p>
          <a:p>
            <a:r>
              <a:rPr lang="en-US" b="1" dirty="0">
                <a:latin typeface="Garamond"/>
                <a:cs typeface="Garamond"/>
              </a:rPr>
              <a:t>Staff Appreciation Breakfast – February 7</a:t>
            </a:r>
            <a:r>
              <a:rPr lang="en-US" b="1" baseline="30000" dirty="0">
                <a:latin typeface="Garamond"/>
                <a:cs typeface="Garamond"/>
              </a:rPr>
              <a:t>th</a:t>
            </a:r>
            <a:r>
              <a:rPr lang="en-US" b="1" dirty="0">
                <a:latin typeface="Garamond"/>
                <a:cs typeface="Garamond"/>
              </a:rPr>
              <a:t> </a:t>
            </a:r>
            <a:endParaRPr lang="en-US" dirty="0">
              <a:latin typeface="Garamond"/>
              <a:cs typeface="Garamond"/>
            </a:endParaRPr>
          </a:p>
          <a:p>
            <a:r>
              <a:rPr lang="en-US" i="1" dirty="0">
                <a:latin typeface="Garamond"/>
                <a:cs typeface="Garamond"/>
              </a:rPr>
              <a:t>We will be setting up a yogurt bar for the teachers in the library.  Look for an email with a list of the donations we will need. </a:t>
            </a:r>
            <a:r>
              <a:rPr lang="en-US" dirty="0">
                <a:latin typeface="Garamond"/>
                <a:cs typeface="Garamond"/>
              </a:rPr>
              <a:t>  </a:t>
            </a:r>
          </a:p>
          <a:p>
            <a:endParaRPr lang="en-US" dirty="0">
              <a:latin typeface="Garamond"/>
              <a:cs typeface="Garamond"/>
            </a:endParaRPr>
          </a:p>
          <a:p>
            <a:r>
              <a:rPr lang="en-US" b="1" dirty="0">
                <a:latin typeface="Garamond"/>
                <a:cs typeface="Garamond"/>
              </a:rPr>
              <a:t>8</a:t>
            </a:r>
            <a:r>
              <a:rPr lang="en-US" b="1" baseline="30000" dirty="0">
                <a:latin typeface="Garamond"/>
                <a:cs typeface="Garamond"/>
              </a:rPr>
              <a:t>th</a:t>
            </a:r>
            <a:r>
              <a:rPr lang="en-US" b="1" dirty="0">
                <a:latin typeface="Garamond"/>
                <a:cs typeface="Garamond"/>
              </a:rPr>
              <a:t> Grade Party Chair – June</a:t>
            </a:r>
            <a:endParaRPr lang="en-US" dirty="0">
              <a:latin typeface="Garamond"/>
              <a:cs typeface="Garamond"/>
            </a:endParaRPr>
          </a:p>
          <a:p>
            <a:r>
              <a:rPr lang="en-US" i="1" dirty="0">
                <a:latin typeface="Garamond"/>
                <a:cs typeface="Garamond"/>
              </a:rPr>
              <a:t>Usually an evening of the last full week of school. Has been 6:00-8:00pm last few years</a:t>
            </a:r>
            <a:r>
              <a:rPr lang="en-US" i="1" dirty="0">
                <a:latin typeface="Garamond" charset="0"/>
                <a:ea typeface="Garamond" charset="0"/>
                <a:cs typeface="Garamond" charset="0"/>
              </a:rPr>
              <a:t>. Responsibilities include:</a:t>
            </a:r>
          </a:p>
          <a:p>
            <a:pPr marL="742950" lvl="1" indent="-285750">
              <a:buFont typeface="Arial" charset="0"/>
              <a:buChar char="•"/>
            </a:pPr>
            <a:r>
              <a:rPr lang="en-US" i="1" dirty="0">
                <a:latin typeface="Garamond" charset="0"/>
                <a:ea typeface="Garamond" charset="0"/>
                <a:cs typeface="Garamond" charset="0"/>
              </a:rPr>
              <a:t>Contact the PCMS staff person overseeing promotion activities and set up a 45-minute meeting review details from previous year and establish awareness of new changes. </a:t>
            </a:r>
          </a:p>
          <a:p>
            <a:pPr marL="742950" lvl="1" indent="-285750">
              <a:buFont typeface="Arial" charset="0"/>
              <a:buChar char="•"/>
            </a:pPr>
            <a:r>
              <a:rPr lang="en-US" i="1" dirty="0">
                <a:latin typeface="Garamond" charset="0"/>
                <a:ea typeface="Garamond" charset="0"/>
                <a:cs typeface="Garamond" charset="0"/>
              </a:rPr>
              <a:t>Create Google Doc for volunteer sign-ups and prize donations.</a:t>
            </a:r>
          </a:p>
          <a:p>
            <a:pPr marL="742950" lvl="1" indent="-285750">
              <a:buFont typeface="Arial" charset="0"/>
              <a:buChar char="•"/>
            </a:pPr>
            <a:r>
              <a:rPr lang="en-US" i="1" dirty="0">
                <a:latin typeface="Garamond" charset="0"/>
                <a:ea typeface="Garamond" charset="0"/>
                <a:cs typeface="Garamond" charset="0"/>
              </a:rPr>
              <a:t>Contact requested restaurant to order catering for the event.</a:t>
            </a:r>
          </a:p>
          <a:p>
            <a:pPr marL="742950" lvl="1" indent="-285750">
              <a:buFont typeface="Arial" charset="0"/>
              <a:buChar char="•"/>
            </a:pPr>
            <a:r>
              <a:rPr lang="en-US" i="1" dirty="0">
                <a:latin typeface="Garamond" charset="0"/>
                <a:ea typeface="Garamond" charset="0"/>
                <a:cs typeface="Garamond" charset="0"/>
              </a:rPr>
              <a:t>Coordinate volunteers for each of the above events.</a:t>
            </a:r>
          </a:p>
          <a:p>
            <a:endParaRPr lang="en-US" sz="3600" dirty="0">
              <a:latin typeface="Garamond"/>
              <a:cs typeface="Garamond"/>
            </a:endParaRPr>
          </a:p>
        </p:txBody>
      </p:sp>
    </p:spTree>
    <p:extLst>
      <p:ext uri="{BB962C8B-B14F-4D97-AF65-F5344CB8AC3E}">
        <p14:creationId xmlns:p14="http://schemas.microsoft.com/office/powerpoint/2010/main" val="3978787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716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615553"/>
          </a:xfrm>
          <a:prstGeom prst="rect">
            <a:avLst/>
          </a:prstGeom>
          <a:noFill/>
        </p:spPr>
        <p:txBody>
          <a:bodyPr wrap="square" rtlCol="0">
            <a:spAutoFit/>
          </a:bodyPr>
          <a:lstStyle/>
          <a:p>
            <a:r>
              <a:rPr lang="en-US" sz="3400" b="1" dirty="0">
                <a:latin typeface="Garamond"/>
                <a:cs typeface="Garamond"/>
              </a:rPr>
              <a:t>Issaquah Schools Foundation</a:t>
            </a:r>
          </a:p>
        </p:txBody>
      </p:sp>
      <p:sp>
        <p:nvSpPr>
          <p:cNvPr id="8" name="TextBox 7"/>
          <p:cNvSpPr txBox="1"/>
          <p:nvPr/>
        </p:nvSpPr>
        <p:spPr>
          <a:xfrm>
            <a:off x="739774" y="1562100"/>
            <a:ext cx="8261351" cy="4493538"/>
          </a:xfrm>
          <a:prstGeom prst="rect">
            <a:avLst/>
          </a:prstGeom>
          <a:noFill/>
        </p:spPr>
        <p:txBody>
          <a:bodyPr wrap="square" rtlCol="0">
            <a:spAutoFit/>
          </a:bodyPr>
          <a:lstStyle/>
          <a:p>
            <a:pPr marL="457200" indent="-457200">
              <a:spcBef>
                <a:spcPts val="1200"/>
              </a:spcBef>
              <a:buFont typeface="Arial" charset="0"/>
              <a:buChar char="•"/>
            </a:pPr>
            <a:r>
              <a:rPr lang="en-US" sz="3600" dirty="0">
                <a:latin typeface="Garamond"/>
                <a:cs typeface="Garamond"/>
              </a:rPr>
              <a:t>Feeding Student Success </a:t>
            </a:r>
          </a:p>
          <a:p>
            <a:pPr marL="457200" indent="-457200">
              <a:spcBef>
                <a:spcPts val="1200"/>
              </a:spcBef>
              <a:buFont typeface="Arial" charset="0"/>
              <a:buChar char="•"/>
            </a:pPr>
            <a:r>
              <a:rPr lang="en-US" sz="3600" dirty="0">
                <a:latin typeface="Garamond"/>
                <a:cs typeface="Garamond"/>
              </a:rPr>
              <a:t>January is National Mentoring Month</a:t>
            </a:r>
          </a:p>
          <a:p>
            <a:pPr marL="457200" indent="-457200">
              <a:spcBef>
                <a:spcPts val="1200"/>
              </a:spcBef>
              <a:buFont typeface="Arial" charset="0"/>
              <a:buChar char="•"/>
            </a:pPr>
            <a:r>
              <a:rPr lang="en-US" sz="3600" dirty="0">
                <a:latin typeface="Garamond"/>
                <a:cs typeface="Garamond"/>
              </a:rPr>
              <a:t>Dining for Kids</a:t>
            </a:r>
          </a:p>
          <a:p>
            <a:pPr marL="1028700" lvl="1" indent="-571500">
              <a:buFont typeface="Wingdings" charset="2"/>
              <a:buChar char="Ø"/>
            </a:pPr>
            <a:r>
              <a:rPr lang="en-US" sz="2800" dirty="0">
                <a:latin typeface="Garamond"/>
                <a:cs typeface="Garamond"/>
              </a:rPr>
              <a:t>February 7 </a:t>
            </a:r>
          </a:p>
          <a:p>
            <a:pPr lvl="1"/>
            <a:r>
              <a:rPr lang="en-US" sz="2800" dirty="0">
                <a:latin typeface="Garamond"/>
                <a:cs typeface="Garamond"/>
              </a:rPr>
              <a:t>      </a:t>
            </a:r>
            <a:r>
              <a:rPr lang="en-US" sz="2800" i="1" dirty="0">
                <a:latin typeface="Garamond"/>
                <a:cs typeface="Garamond"/>
              </a:rPr>
              <a:t>Agave </a:t>
            </a:r>
            <a:r>
              <a:rPr lang="en-US" sz="2800" i="1" dirty="0" err="1">
                <a:latin typeface="Garamond"/>
                <a:cs typeface="Garamond"/>
              </a:rPr>
              <a:t>Cocina</a:t>
            </a:r>
            <a:r>
              <a:rPr lang="en-US" sz="2800" dirty="0">
                <a:latin typeface="Garamond"/>
                <a:cs typeface="Garamond"/>
              </a:rPr>
              <a:t> </a:t>
            </a:r>
          </a:p>
          <a:p>
            <a:pPr marL="1028700" lvl="1" indent="-571500">
              <a:buFont typeface="Wingdings" charset="2"/>
              <a:buChar char="Ø"/>
            </a:pPr>
            <a:r>
              <a:rPr lang="en-US" sz="2800" dirty="0">
                <a:latin typeface="Garamond"/>
                <a:cs typeface="Garamond"/>
              </a:rPr>
              <a:t>March 7</a:t>
            </a:r>
          </a:p>
          <a:p>
            <a:pPr lvl="1"/>
            <a:r>
              <a:rPr lang="en-US" sz="2800" dirty="0">
                <a:latin typeface="Garamond"/>
                <a:cs typeface="Garamond"/>
              </a:rPr>
              <a:t>      </a:t>
            </a:r>
            <a:r>
              <a:rPr lang="en-US" sz="2800" i="1" dirty="0" err="1">
                <a:latin typeface="Garamond"/>
                <a:cs typeface="Garamond"/>
              </a:rPr>
              <a:t>Ohana</a:t>
            </a:r>
            <a:endParaRPr lang="en-US" sz="3200" i="1" dirty="0">
              <a:latin typeface="Garamond"/>
              <a:cs typeface="Garamond"/>
            </a:endParaRPr>
          </a:p>
          <a:p>
            <a:pPr marL="571500" indent="-571500">
              <a:spcBef>
                <a:spcPts val="1200"/>
              </a:spcBef>
              <a:buFont typeface="Arial"/>
              <a:buChar char="•"/>
            </a:pPr>
            <a:endParaRPr lang="en-US" sz="3600" dirty="0">
              <a:latin typeface="Garamond"/>
              <a:cs typeface="Garamond"/>
            </a:endParaRPr>
          </a:p>
        </p:txBody>
      </p:sp>
      <p:pic>
        <p:nvPicPr>
          <p:cNvPr id="3" name="Picture 2"/>
          <p:cNvPicPr>
            <a:picLocks noChangeAspect="1"/>
          </p:cNvPicPr>
          <p:nvPr/>
        </p:nvPicPr>
        <p:blipFill>
          <a:blip r:embed="rId4"/>
          <a:stretch>
            <a:fillRect/>
          </a:stretch>
        </p:blipFill>
        <p:spPr>
          <a:xfrm>
            <a:off x="4703565" y="3215251"/>
            <a:ext cx="3750067" cy="3125056"/>
          </a:xfrm>
          <a:prstGeom prst="rect">
            <a:avLst/>
          </a:prstGeom>
        </p:spPr>
      </p:pic>
    </p:spTree>
    <p:extLst>
      <p:ext uri="{BB962C8B-B14F-4D97-AF65-F5344CB8AC3E}">
        <p14:creationId xmlns:p14="http://schemas.microsoft.com/office/powerpoint/2010/main" val="2131289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38664"/>
          </a:xfrm>
          <a:prstGeom prst="rect">
            <a:avLst/>
          </a:prstGeom>
          <a:noFill/>
        </p:spPr>
        <p:txBody>
          <a:bodyPr wrap="square" rtlCol="0">
            <a:spAutoFit/>
          </a:bodyPr>
          <a:lstStyle/>
          <a:p>
            <a:r>
              <a:rPr lang="en-US" sz="4200" b="1" dirty="0">
                <a:latin typeface="Garamond"/>
                <a:cs typeface="Garamond"/>
              </a:rPr>
              <a:t>New Business</a:t>
            </a:r>
          </a:p>
        </p:txBody>
      </p:sp>
    </p:spTree>
    <p:extLst>
      <p:ext uri="{BB962C8B-B14F-4D97-AF65-F5344CB8AC3E}">
        <p14:creationId xmlns:p14="http://schemas.microsoft.com/office/powerpoint/2010/main" val="3693496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5023395"/>
          </a:xfrm>
          <a:prstGeom prst="rect">
            <a:avLst/>
          </a:prstGeom>
          <a:gradFill flip="none" rotWithShape="1">
            <a:gsLst>
              <a:gs pos="19000">
                <a:schemeClr val="tx2">
                  <a:lumMod val="60000"/>
                  <a:lumOff val="40000"/>
                  <a:alpha val="65000"/>
                </a:schemeClr>
              </a:gs>
              <a:gs pos="100000">
                <a:schemeClr val="accent1">
                  <a:tint val="50000"/>
                  <a:shade val="100000"/>
                  <a:satMod val="350000"/>
                </a:schemeClr>
              </a:gs>
              <a:gs pos="92000">
                <a:schemeClr val="bg1">
                  <a:alpha val="65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5113298"/>
            <a:ext cx="9144000" cy="1744702"/>
          </a:xfrm>
          <a:prstGeom prst="rect">
            <a:avLst/>
          </a:prstGeom>
          <a:gradFill flip="none" rotWithShape="1">
            <a:gsLst>
              <a:gs pos="7000">
                <a:schemeClr val="tx2">
                  <a:lumMod val="60000"/>
                  <a:lumOff val="4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PCMS PTSA Logo B&amp;W.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9748" y="5837953"/>
            <a:ext cx="1883664" cy="694944"/>
          </a:xfrm>
          <a:prstGeom prst="rect">
            <a:avLst/>
          </a:prstGeom>
        </p:spPr>
      </p:pic>
      <p:pic>
        <p:nvPicPr>
          <p:cNvPr id="14" name="Picture 13"/>
          <p:cNvPicPr>
            <a:picLocks noChangeAspect="1"/>
          </p:cNvPicPr>
          <p:nvPr/>
        </p:nvPicPr>
        <p:blipFill>
          <a:blip r:embed="rId3"/>
          <a:stretch>
            <a:fillRect/>
          </a:stretch>
        </p:blipFill>
        <p:spPr>
          <a:xfrm>
            <a:off x="359648" y="364580"/>
            <a:ext cx="1208410" cy="1159420"/>
          </a:xfrm>
          <a:prstGeom prst="rect">
            <a:avLst/>
          </a:prstGeom>
        </p:spPr>
      </p:pic>
      <p:sp>
        <p:nvSpPr>
          <p:cNvPr id="2" name="TextBox 1"/>
          <p:cNvSpPr txBox="1"/>
          <p:nvPr/>
        </p:nvSpPr>
        <p:spPr>
          <a:xfrm>
            <a:off x="890341" y="2366442"/>
            <a:ext cx="7397688" cy="1569660"/>
          </a:xfrm>
          <a:prstGeom prst="rect">
            <a:avLst/>
          </a:prstGeom>
          <a:noFill/>
        </p:spPr>
        <p:txBody>
          <a:bodyPr wrap="square" rtlCol="0">
            <a:spAutoFit/>
          </a:bodyPr>
          <a:lstStyle/>
          <a:p>
            <a:pPr algn="ctr"/>
            <a:r>
              <a:rPr lang="en-US" sz="4800" dirty="0">
                <a:latin typeface="Garamond"/>
                <a:cs typeface="Garamond"/>
              </a:rPr>
              <a:t>Adjourned.</a:t>
            </a:r>
          </a:p>
          <a:p>
            <a:pPr algn="ctr"/>
            <a:r>
              <a:rPr lang="en-US" sz="4800" dirty="0">
                <a:latin typeface="Garamond"/>
                <a:cs typeface="Garamond"/>
              </a:rPr>
              <a:t>Thank you for coming!</a:t>
            </a:r>
            <a:endParaRPr lang="en-US" sz="3600" dirty="0">
              <a:latin typeface="Garamond"/>
              <a:cs typeface="Garamond"/>
            </a:endParaRPr>
          </a:p>
        </p:txBody>
      </p:sp>
    </p:spTree>
    <p:extLst>
      <p:ext uri="{BB962C8B-B14F-4D97-AF65-F5344CB8AC3E}">
        <p14:creationId xmlns:p14="http://schemas.microsoft.com/office/powerpoint/2010/main" val="1806946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6101</TotalTime>
  <Words>1026</Words>
  <Application>Microsoft Macintosh PowerPoint</Application>
  <PresentationFormat>On-screen Show (4:3)</PresentationFormat>
  <Paragraphs>152</Paragraphs>
  <Slides>22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Garamond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Alisa George</dc:creator>
  <cp:lastModifiedBy>Alisa George</cp:lastModifiedBy>
  <cp:revision>83</cp:revision>
  <dcterms:created xsi:type="dcterms:W3CDTF">2017-11-14T06:40:06Z</dcterms:created>
  <dcterms:modified xsi:type="dcterms:W3CDTF">2018-02-28T20:39:51Z</dcterms:modified>
</cp:coreProperties>
</file>